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33"/>
  </p:notesMasterIdLst>
  <p:sldIdLst>
    <p:sldId id="256" r:id="rId4"/>
    <p:sldId id="259" r:id="rId5"/>
    <p:sldId id="297" r:id="rId6"/>
    <p:sldId id="293" r:id="rId7"/>
    <p:sldId id="274" r:id="rId8"/>
    <p:sldId id="263" r:id="rId9"/>
    <p:sldId id="264" r:id="rId10"/>
    <p:sldId id="289" r:id="rId11"/>
    <p:sldId id="273" r:id="rId12"/>
    <p:sldId id="267" r:id="rId13"/>
    <p:sldId id="279" r:id="rId14"/>
    <p:sldId id="280" r:id="rId15"/>
    <p:sldId id="268" r:id="rId16"/>
    <p:sldId id="283" r:id="rId17"/>
    <p:sldId id="296" r:id="rId18"/>
    <p:sldId id="286" r:id="rId19"/>
    <p:sldId id="275" r:id="rId20"/>
    <p:sldId id="292" r:id="rId21"/>
    <p:sldId id="291" r:id="rId22"/>
    <p:sldId id="298" r:id="rId23"/>
    <p:sldId id="261" r:id="rId24"/>
    <p:sldId id="278" r:id="rId25"/>
    <p:sldId id="272" r:id="rId26"/>
    <p:sldId id="294" r:id="rId27"/>
    <p:sldId id="295" r:id="rId28"/>
    <p:sldId id="287" r:id="rId29"/>
    <p:sldId id="299" r:id="rId30"/>
    <p:sldId id="300" r:id="rId31"/>
    <p:sldId id="277" r:id="rId32"/>
  </p:sldIdLst>
  <p:sldSz cx="10969625" cy="6170613"/>
  <p:notesSz cx="6858000" cy="9144000"/>
  <p:custDataLst>
    <p:tags r:id="rId3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FFFFFF"/>
    <a:srgbClr val="FF5D5D"/>
    <a:srgbClr val="C1ED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81957" autoAdjust="0"/>
  </p:normalViewPr>
  <p:slideViewPr>
    <p:cSldViewPr snapToGrid="0">
      <p:cViewPr varScale="1">
        <p:scale>
          <a:sx n="77" d="100"/>
          <a:sy n="77" d="100"/>
        </p:scale>
        <p:origin x="125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ags" Target="tags/tag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1T17:16:14.01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672.81018"/>
      <inkml:brushProperty name="anchorY" value="1015.0343"/>
      <inkml:brushProperty name="scaleFactor" value="0.5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1T17:16:14.01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672.81018"/>
      <inkml:brushProperty name="anchorY" value="1015.0343"/>
      <inkml:brushProperty name="scaleFactor" value="0.5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21.12.2022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651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Durch</a:t>
            </a:r>
          </a:p>
          <a:p>
            <a:pPr marL="171450" indent="-171450">
              <a:buFontTx/>
              <a:buChar char="-"/>
            </a:pPr>
            <a:r>
              <a:rPr lang="de-DE" dirty="0"/>
              <a:t>Andere Untersuchungen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Eiegene</a:t>
            </a:r>
            <a:r>
              <a:rPr lang="de-DE" dirty="0"/>
              <a:t> Gedanken</a:t>
            </a:r>
          </a:p>
          <a:p>
            <a:pPr marL="171450" indent="-171450">
              <a:buFontTx/>
              <a:buChar char="-"/>
            </a:pPr>
            <a:r>
              <a:rPr lang="de-DE" dirty="0"/>
              <a:t>YT-Videos Anschauen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85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Begründung: Lauferkennung erwähnen</a:t>
            </a:r>
          </a:p>
          <a:p>
            <a:r>
              <a:rPr lang="de-DE" dirty="0"/>
              <a:t>Methodisch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619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Begründung: Lauferkennung erwähnen</a:t>
            </a:r>
          </a:p>
          <a:p>
            <a:r>
              <a:rPr lang="de-DE" dirty="0"/>
              <a:t>Methodisch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081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1164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909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6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Begründung: Lauferkennung erwähnen</a:t>
            </a:r>
          </a:p>
          <a:p>
            <a:r>
              <a:rPr lang="de-DE" dirty="0"/>
              <a:t>Methodisch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6697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Szenario einfärben</a:t>
            </a:r>
          </a:p>
          <a:p>
            <a:endParaRPr lang="de-DE" dirty="0"/>
          </a:p>
          <a:p>
            <a:r>
              <a:rPr lang="de-DE" dirty="0">
                <a:solidFill>
                  <a:srgbClr val="000000"/>
                </a:solidFill>
              </a:rPr>
              <a:t>Ziel: </a:t>
            </a:r>
          </a:p>
          <a:p>
            <a:r>
              <a:rPr lang="de-DE" dirty="0">
                <a:solidFill>
                  <a:srgbClr val="000000"/>
                </a:solidFill>
              </a:rPr>
              <a:t>Hypothesen und implementierte Modelle testen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Vor Allem die Lauferkennung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Versuche waren für Oktober/November geplant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46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Signale kurz erläutern: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Acc</a:t>
            </a:r>
            <a:r>
              <a:rPr lang="de-DE" dirty="0"/>
              <a:t> Signale XYZ</a:t>
            </a:r>
          </a:p>
          <a:p>
            <a:pPr marL="171450" indent="-171450">
              <a:buFontTx/>
              <a:buChar char="-"/>
            </a:pPr>
            <a:r>
              <a:rPr lang="de-DE" dirty="0"/>
              <a:t>Winkel zur Kalibrierungsposition</a:t>
            </a:r>
          </a:p>
          <a:p>
            <a:endParaRPr lang="de-DE" dirty="0"/>
          </a:p>
          <a:p>
            <a:r>
              <a:rPr lang="de-DE" dirty="0"/>
              <a:t>Aufmerksam machen:</a:t>
            </a:r>
          </a:p>
          <a:p>
            <a:r>
              <a:rPr lang="de-DE" dirty="0" err="1"/>
              <a:t>Labeling</a:t>
            </a:r>
            <a:endParaRPr lang="de-DE" dirty="0"/>
          </a:p>
          <a:p>
            <a:br>
              <a:rPr lang="de-DE" dirty="0"/>
            </a:br>
            <a:r>
              <a:rPr lang="de-DE" dirty="0"/>
              <a:t>- Auf- und Absteigen</a:t>
            </a:r>
          </a:p>
          <a:p>
            <a:r>
              <a:rPr lang="de-DE" dirty="0"/>
              <a:t>- Fahren</a:t>
            </a:r>
          </a:p>
          <a:p>
            <a:r>
              <a:rPr lang="de-DE" dirty="0"/>
              <a:t>- Stehen</a:t>
            </a:r>
          </a:p>
          <a:p>
            <a:r>
              <a:rPr lang="de-DE" dirty="0"/>
              <a:t>- Sitzen</a:t>
            </a:r>
          </a:p>
          <a:p>
            <a:r>
              <a:rPr lang="de-DE" dirty="0"/>
              <a:t>- Laufen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6809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Tabelle rausnehmen oder kleiner machen. Keine Zahlen!!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87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Grafiken nacheinander zeigen und aufeinander aufbauen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17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Station-</a:t>
            </a:r>
            <a:r>
              <a:rPr lang="de-DE" dirty="0" err="1"/>
              <a:t>Ids</a:t>
            </a:r>
            <a:r>
              <a:rPr lang="de-DE" dirty="0"/>
              <a:t>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923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128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BF558F48-F6D6-4568-8DA6-55FAE81CC26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200" y="2602898"/>
            <a:ext cx="9268637" cy="1507549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Präsentationstitel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B0DFCC-F037-4745-849A-E2902A32AC76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547200" y="4241130"/>
            <a:ext cx="9268637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Abteilung, Datum</a:t>
            </a:r>
          </a:p>
        </p:txBody>
      </p:sp>
      <p:pic>
        <p:nvPicPr>
          <p:cNvPr id="4" name="SuperGraphic">
            <a:extLst>
              <a:ext uri="{FF2B5EF4-FFF2-40B4-BE49-F238E27FC236}">
                <a16:creationId xmlns:a16="http://schemas.microsoft.com/office/drawing/2014/main" id="{862C2846-F73C-4F37-B810-57D2567D11EB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69200" cy="20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485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428" userDrawn="1">
          <p15:clr>
            <a:srgbClr val="FBAE40"/>
          </p15:clr>
        </p15:guide>
        <p15:guide id="2" pos="6185" userDrawn="1">
          <p15:clr>
            <a:srgbClr val="FBAE40"/>
          </p15:clr>
        </p15:guide>
        <p15:guide id="3" orient="horz" pos="1290" userDrawn="1">
          <p15:clr>
            <a:srgbClr val="FBAE40"/>
          </p15:clr>
        </p15:guide>
        <p15:guide id="4" orient="horz" pos="2590" userDrawn="1">
          <p15:clr>
            <a:srgbClr val="FBAE40"/>
          </p15:clr>
        </p15:guide>
        <p15:guide id="5" orient="horz" pos="2664" userDrawn="1">
          <p15:clr>
            <a:srgbClr val="FBAE40"/>
          </p15:clr>
        </p15:guide>
        <p15:guide id="6" orient="horz" pos="347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EE88F-E97F-46A3-8AB7-354C833C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06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96000" y="1295999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AttachmentRemark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F85651-AA1F-4EE5-A69C-0361B9A9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5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776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500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2224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8EDC3-D46C-4E18-BC78-B9478A7B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1731" userDrawn="1">
          <p15:clr>
            <a:srgbClr val="FBAE40"/>
          </p15:clr>
        </p15:guide>
        <p15:guide id="9" pos="1810" userDrawn="1">
          <p15:clr>
            <a:srgbClr val="FBAE40"/>
          </p15:clr>
        </p15:guide>
        <p15:guide id="10" pos="3417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98" userDrawn="1">
          <p15:clr>
            <a:srgbClr val="FBAE40"/>
          </p15:clr>
        </p15:guide>
        <p15:guide id="13" pos="517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7342F-2EB7-4EB1-963F-314A664F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0000" y="1295999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00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D5130-F453-4F60-9091-CC67A951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006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960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006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960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AttachmentRemark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4D98D-B6D0-4EAC-B595-B1B3F34F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  <p15:guide id="12" orient="horz" pos="2113" userDrawn="1">
          <p15:clr>
            <a:srgbClr val="FBAE40"/>
          </p15:clr>
        </p15:guide>
        <p15:guide id="13" orient="horz" pos="21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8776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00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2224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8776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00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2224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AttachmentRemark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E2449-86F7-413D-AD74-17B8BDC5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1731" userDrawn="1">
          <p15:clr>
            <a:srgbClr val="FBAE40"/>
          </p15:clr>
        </p15:guide>
        <p15:guide id="11" pos="181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98" userDrawn="1">
          <p15:clr>
            <a:srgbClr val="FBAE40"/>
          </p15:clr>
        </p15:guide>
        <p15:guide id="15" pos="517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Folienüberschrift hinzufügen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A29A7-9E35-4523-8421-38341F67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ttachmentRemark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A8589-A8D2-4132-B89B-2FADFC12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43858496-C239-47F8-BDF4-1C95D89182D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9593" y="1152144"/>
            <a:ext cx="7132831" cy="2044365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Präsentationstitel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C2B86F-C1CA-4E64-9221-A99B4E89D28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289593" y="3327191"/>
            <a:ext cx="7132831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Abteilung, Datum</a:t>
            </a:r>
          </a:p>
        </p:txBody>
      </p:sp>
      <p:pic>
        <p:nvPicPr>
          <p:cNvPr id="3" name="SuperGraphic">
            <a:extLst>
              <a:ext uri="{FF2B5EF4-FFF2-40B4-BE49-F238E27FC236}">
                <a16:creationId xmlns:a16="http://schemas.microsoft.com/office/drawing/2014/main" id="{8E3B306C-041F-4487-8C98-1BF9B6BE172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2494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153" userDrawn="1">
          <p15:clr>
            <a:srgbClr val="FBAE40"/>
          </p15:clr>
        </p15:guide>
        <p15:guide id="2" pos="6491" userDrawn="1">
          <p15:clr>
            <a:srgbClr val="FBAE40"/>
          </p15:clr>
        </p15:guide>
        <p15:guide id="3" orient="horz" pos="2088" userDrawn="1">
          <p15:clr>
            <a:srgbClr val="FBAE40"/>
          </p15:clr>
        </p15:guide>
        <p15:guide id="4" orient="horz" pos="2014" userDrawn="1">
          <p15:clr>
            <a:srgbClr val="FBAE40"/>
          </p15:clr>
        </p15:guide>
        <p15:guide id="5" orient="horz" pos="347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00" y="2602896"/>
            <a:ext cx="9268637" cy="2892602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Kapitelüberschrift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781" y="98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E5083679-3829-4F0B-9E1A-B4E6F314AFD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9831" y="1200075"/>
            <a:ext cx="7072741" cy="3142785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Kapitelüberschrift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-1" y="99"/>
            <a:ext cx="2739600" cy="617051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4400" y="99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5" name="SuperGraphic">
            <a:extLst>
              <a:ext uri="{FF2B5EF4-FFF2-40B4-BE49-F238E27FC236}">
                <a16:creationId xmlns:a16="http://schemas.microsoft.com/office/drawing/2014/main" id="{B93399BE-B0B2-44B3-8FAE-18A968B3CDA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14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064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2738" userDrawn="1">
          <p15:clr>
            <a:srgbClr val="FBAE40"/>
          </p15:clr>
        </p15:guide>
        <p15:guide id="5" pos="29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out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</p:spTree>
    <p:extLst>
      <p:ext uri="{BB962C8B-B14F-4D97-AF65-F5344CB8AC3E}">
        <p14:creationId xmlns:p14="http://schemas.microsoft.com/office/powerpoint/2010/main" val="76580094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B77066FA-8AE8-47E2-8A79-1355389EE47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3AE72B7-66D7-4755-9A92-9BAA3A80886F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6B548-69AA-497B-BD64-E14E4F9EA5F6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406800" y="1036800"/>
            <a:ext cx="3780000" cy="2484000"/>
          </a:xfrm>
          <a:solidFill>
            <a:schemeClr val="bg1"/>
          </a:solidFill>
        </p:spPr>
        <p:txBody>
          <a:bodyPr lIns="252000" tIns="216000" rIns="252000" bIns="21600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76489657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>
            <a:extLst>
              <a:ext uri="{FF2B5EF4-FFF2-40B4-BE49-F238E27FC236}">
                <a16:creationId xmlns:a16="http://schemas.microsoft.com/office/drawing/2014/main" id="{1630DC1C-C3C8-477E-AC19-4DC706EB499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30852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0CB4FC-C276-4DB5-A6E3-49DD9BC66B63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205199" y="3495705"/>
            <a:ext cx="10558800" cy="2041094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8320614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949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orient="horz" pos="220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FD4E5E48-387B-4CE0-80BE-1097F697DAD5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5486400" cy="61704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647D1E-89E9-4244-B52F-555902731C7A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5895302" y="410492"/>
            <a:ext cx="4596486" cy="5126308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  <p:pic>
        <p:nvPicPr>
          <p:cNvPr id="6" name="SuperGraphic">
            <a:extLst>
              <a:ext uri="{FF2B5EF4-FFF2-40B4-BE49-F238E27FC236}">
                <a16:creationId xmlns:a16="http://schemas.microsoft.com/office/drawing/2014/main" id="{2D38AACD-EB97-4B81-ACAA-2074E22BBC0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005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250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pos="371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05200" y="1296000"/>
            <a:ext cx="105588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00" y="1296000"/>
            <a:ext cx="10558800" cy="424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  <a:p>
            <a:pPr lvl="5"/>
            <a:r>
              <a:rPr lang="en-US" noProof="1"/>
              <a:t>Sixth level</a:t>
            </a:r>
          </a:p>
          <a:p>
            <a:pPr lvl="6"/>
            <a:r>
              <a:rPr lang="en-US" noProof="1"/>
              <a:t>Seventh level</a:t>
            </a:r>
          </a:p>
          <a:p>
            <a:pPr lvl="7"/>
            <a:r>
              <a:rPr lang="en-US" noProof="1"/>
              <a:t>Eighth level</a:t>
            </a:r>
          </a:p>
          <a:p>
            <a:pPr lvl="8"/>
            <a:r>
              <a:rPr lang="en-US" noProof="1"/>
              <a:t>Ninth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179AD5EC-CEF2-4193-998B-D730BC74E01B}"/>
              </a:ext>
            </a:extLst>
          </p:cNvPr>
          <p:cNvSpPr txBox="1"/>
          <p:nvPr userDrawn="1"/>
        </p:nvSpPr>
        <p:spPr>
          <a:xfrm>
            <a:off x="54720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 pitchFamily="2" charset="0"/>
              </a:rPr>
              <a:t> | IOB/PAC2 | Darwish | 15.11.2022</a:t>
            </a: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4720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Bosch.IO GmbH 2022. All rights reserved, also regarding any disposal, exploitation, reproduction, editing, distribution as well as in the event of applications for industrial property rights.</a:t>
            </a:r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816069" y="5383543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10" r:id="rId2"/>
    <p:sldLayoutId id="2147483713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23" r:id="rId17"/>
    <p:sldLayoutId id="2147483734" r:id="rId18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0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5.xml"/><Relationship Id="rId5" Type="http://schemas.openxmlformats.org/officeDocument/2006/relationships/image" Target="../media/image11.png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.xml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7.xm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4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5" Type="http://schemas.openxmlformats.org/officeDocument/2006/relationships/customXml" Target="../ink/ink1.xml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5" Type="http://schemas.openxmlformats.org/officeDocument/2006/relationships/customXml" Target="../ink/ink2.xml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2EB9-F888-4EF5-9BD3-4FB532D11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Spezialisierung einer Unfallerkennung am Zweirad mittels Smartphone auf Unabhängigkeit der Trageposition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92822E9-942B-4A4F-832F-839D47BE5E0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Cand. M.Sc. Oays Darwish </a:t>
            </a:r>
          </a:p>
          <a:p>
            <a:r>
              <a:rPr lang="de-DE" dirty="0"/>
              <a:t>01.12.2022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505376-0740-45CF-A3AB-D1494726A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593" y="109805"/>
            <a:ext cx="1025842" cy="21832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219787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Lauferkennung: Entscheidungsbaum</a:t>
            </a:r>
          </a:p>
        </p:txBody>
      </p:sp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812396-C007-48DA-A290-C3FA1056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10</a:t>
            </a:fld>
            <a:endParaRPr lang="en-US" noProof="1"/>
          </a:p>
        </p:txBody>
      </p:sp>
      <p:pic>
        <p:nvPicPr>
          <p:cNvPr id="28" name="Inhaltsplatzhalter 27">
            <a:extLst>
              <a:ext uri="{FF2B5EF4-FFF2-40B4-BE49-F238E27FC236}">
                <a16:creationId xmlns:a16="http://schemas.microsoft.com/office/drawing/2014/main" id="{99F3F14A-7EA9-4B76-A19E-EE591692A58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5" t="984" r="9884" b="319"/>
          <a:stretch/>
        </p:blipFill>
        <p:spPr>
          <a:xfrm>
            <a:off x="2162174" y="1081087"/>
            <a:ext cx="6643689" cy="4441525"/>
          </a:xfrm>
          <a:ln>
            <a:solidFill>
              <a:srgbClr val="007BC0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04E62C2A-A713-43AE-92E2-3A5D258059E7}"/>
              </a:ext>
            </a:extLst>
          </p:cNvPr>
          <p:cNvSpPr/>
          <p:nvPr/>
        </p:nvSpPr>
        <p:spPr>
          <a:xfrm>
            <a:off x="7700184" y="1464293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E78D37-F57B-44BC-9A9E-96294392F5E1}"/>
              </a:ext>
            </a:extLst>
          </p:cNvPr>
          <p:cNvSpPr/>
          <p:nvPr/>
        </p:nvSpPr>
        <p:spPr>
          <a:xfrm>
            <a:off x="7700184" y="1844893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D2F4C10-44DA-40C0-AE34-00C7CAA08D2C}"/>
              </a:ext>
            </a:extLst>
          </p:cNvPr>
          <p:cNvSpPr/>
          <p:nvPr/>
        </p:nvSpPr>
        <p:spPr>
          <a:xfrm>
            <a:off x="7700184" y="4109158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C495790-1A58-40C0-9385-445C88DD283D}"/>
              </a:ext>
            </a:extLst>
          </p:cNvPr>
          <p:cNvSpPr/>
          <p:nvPr/>
        </p:nvSpPr>
        <p:spPr>
          <a:xfrm>
            <a:off x="7700184" y="5203329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CCDED1C-A9F7-484D-BDF9-0C8AE2684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0CBA0C4-6E08-47D6-8FB2-6373102E00E1}"/>
              </a:ext>
            </a:extLst>
          </p:cNvPr>
          <p:cNvSpPr/>
          <p:nvPr/>
        </p:nvSpPr>
        <p:spPr>
          <a:xfrm>
            <a:off x="5410200" y="1081087"/>
            <a:ext cx="3395663" cy="444152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C5DD41-9560-5D19-AF6F-E8E211FDFDBA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9EEB4C-483F-4AD5-1403-1C791DF15B11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1528F2-F75E-D36E-7D4D-EF962AD3B349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363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5" grpId="0" animBg="1"/>
      <p:bldP spid="15" grpId="1" animBg="1"/>
      <p:bldP spid="16" grpId="0" animBg="1"/>
      <p:bldP spid="16" grpId="1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AD3A5A-D776-4B1C-8832-5A03545A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Verifikationsversuche – </a:t>
            </a:r>
            <a:r>
              <a:rPr lang="de-DE" dirty="0" err="1"/>
              <a:t>Plannung</a:t>
            </a:r>
            <a:r>
              <a:rPr lang="de-DE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FE6002-E22A-4B61-B5F3-3DAAA4F93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3563DE-8E7F-4CF2-B6EE-BC6C58A82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11</a:t>
            </a:fld>
            <a:endParaRPr lang="en-US" noProof="1"/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739C33AF-AB5D-4D73-A98F-4AE3E782AA5D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74913265"/>
              </p:ext>
            </p:extLst>
          </p:nvPr>
        </p:nvGraphicFramePr>
        <p:xfrm>
          <a:off x="480600" y="1329243"/>
          <a:ext cx="10008000" cy="3960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528000">
                  <a:extLst>
                    <a:ext uri="{9D8B030D-6E8A-4147-A177-3AD203B41FA5}">
                      <a16:colId xmlns:a16="http://schemas.microsoft.com/office/drawing/2014/main" val="3556443641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730825882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007005325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463623417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69836263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Szenario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Samsung A5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Samsung S10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Pixel 3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Huawei P30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8422664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Fahrt mit verschiedener Fahrerposition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 dirty="0">
                          <a:effectLst/>
                        </a:rPr>
                        <a:t>Hosentasche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Tankrucksack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Brusttasche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Rucksack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176509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Auf- und Absteigen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2926532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Laufen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363301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Anhalten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-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-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 dirty="0">
                          <a:effectLst/>
                        </a:rPr>
                        <a:t>Hosentasche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 dirty="0">
                          <a:effectLst/>
                        </a:rPr>
                        <a:t>Hosentasche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883993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1642065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0DD2E959-90C4-4EA6-8F28-66E0BC2BD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215FF4B-6DD1-A669-BB39-8F70ACBB964F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60D2ED-D52C-AD29-C8AC-F45050032BB8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1DB3F4-7057-3658-9983-FCF806F32AA1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521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DAC04-04F1-4DC6-BCC2-9EF2D990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Verifikationsversuche – Durchführung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FB64AC-B32C-4F46-B1C1-37DE36C643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F5AC65-23E1-4809-8997-70F75C81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12</a:t>
            </a:fld>
            <a:endParaRPr lang="en-US" noProof="1"/>
          </a:p>
        </p:txBody>
      </p:sp>
      <p:pic>
        <p:nvPicPr>
          <p:cNvPr id="8" name="2022-11-10_17h58_06">
            <a:hlinkClick r:id="" action="ppaction://media"/>
            <a:extLst>
              <a:ext uri="{FF2B5EF4-FFF2-40B4-BE49-F238E27FC236}">
                <a16:creationId xmlns:a16="http://schemas.microsoft.com/office/drawing/2014/main" id="{DC9F5543-9CF3-497B-A111-AC0C3FAD23D2}"/>
              </a:ext>
            </a:extLst>
          </p:cNvPr>
          <p:cNvPicPr>
            <a:picLocks noGrp="1" noChangeAspect="1"/>
          </p:cNvPicPr>
          <p:nvPr>
            <p:ph sz="quarter"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9927" end="17500.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2275" y="1295400"/>
            <a:ext cx="10121900" cy="4241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9BD8FDF-F7C9-473A-A489-E883DEB4272B}"/>
              </a:ext>
            </a:extLst>
          </p:cNvPr>
          <p:cNvSpPr/>
          <p:nvPr/>
        </p:nvSpPr>
        <p:spPr>
          <a:xfrm>
            <a:off x="4504265" y="1425600"/>
            <a:ext cx="980545" cy="301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kern="0" dirty="0" err="1">
                <a:solidFill>
                  <a:srgbClr val="000000"/>
                </a:solidFill>
                <a:latin typeface="Bosch Office Sans"/>
              </a:rPr>
              <a:t>Acc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954C564-9811-4564-9764-ED5D1E505A46}"/>
              </a:ext>
            </a:extLst>
          </p:cNvPr>
          <p:cNvSpPr/>
          <p:nvPr/>
        </p:nvSpPr>
        <p:spPr>
          <a:xfrm>
            <a:off x="4504266" y="3686200"/>
            <a:ext cx="980546" cy="301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kern="0" dirty="0">
                <a:solidFill>
                  <a:srgbClr val="000000"/>
                </a:solidFill>
                <a:latin typeface="Bosch Office Sans"/>
              </a:rPr>
              <a:t>Winkel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4059936-66E8-46F2-A6E6-4782A5885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E746AF9-7C7D-AD38-5897-1A2F3B849FDA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3060FA-07CE-EB80-F90B-24E644AFCCF6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5CDA3A-D03E-EC86-DFAE-970550834E9A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519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Verifikationsversuche – Ground </a:t>
            </a:r>
            <a:r>
              <a:rPr lang="de-DE" dirty="0" err="1"/>
              <a:t>truth</a:t>
            </a:r>
            <a:r>
              <a:rPr lang="de-DE" dirty="0"/>
              <a:t> </a:t>
            </a:r>
          </a:p>
        </p:txBody>
      </p:sp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E422BE-EB13-40A7-99DA-E3695C78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13</a:t>
            </a:fld>
            <a:endParaRPr lang="en-US" noProof="1"/>
          </a:p>
        </p:txBody>
      </p:sp>
      <p:graphicFrame>
        <p:nvGraphicFramePr>
          <p:cNvPr id="13" name="Inhaltsplatzhalter 12">
            <a:extLst>
              <a:ext uri="{FF2B5EF4-FFF2-40B4-BE49-F238E27FC236}">
                <a16:creationId xmlns:a16="http://schemas.microsoft.com/office/drawing/2014/main" id="{68C3F626-31AE-444C-AF1D-9F2264241915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77846772"/>
              </p:ext>
            </p:extLst>
          </p:nvPr>
        </p:nvGraphicFramePr>
        <p:xfrm>
          <a:off x="493490" y="1755176"/>
          <a:ext cx="7894568" cy="266025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254540946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538323007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737988968"/>
                    </a:ext>
                  </a:extLst>
                </a:gridCol>
                <a:gridCol w="334568">
                  <a:extLst>
                    <a:ext uri="{9D8B030D-6E8A-4147-A177-3AD203B41FA5}">
                      <a16:colId xmlns:a16="http://schemas.microsoft.com/office/drawing/2014/main" val="381397696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3004359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834738078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890881921"/>
                    </a:ext>
                  </a:extLst>
                </a:gridCol>
              </a:tblGrid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TimeStamp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Acc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Gyro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Speed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Dri_Walk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Stand_Sit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13525405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 err="1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Standing</a:t>
                      </a:r>
                    </a:p>
                  </a:txBody>
                  <a:tcPr marL="7620" marR="7620" marT="7620" marB="0" anchor="ctr">
                    <a:solidFill>
                      <a:srgbClr val="CC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919630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CC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599254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Sitting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C1ED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405168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Sitting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C1ED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948763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Walking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Undefined</a:t>
                      </a:r>
                      <a:endParaRPr lang="de-DE" sz="1800" b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972590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Walking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Undefined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584474"/>
                  </a:ext>
                </a:extLst>
              </a:tr>
            </a:tbl>
          </a:graphicData>
        </a:graphic>
      </p:graphicFrame>
      <p:pic>
        <p:nvPicPr>
          <p:cNvPr id="12" name="Grafik 11">
            <a:extLst>
              <a:ext uri="{FF2B5EF4-FFF2-40B4-BE49-F238E27FC236}">
                <a16:creationId xmlns:a16="http://schemas.microsoft.com/office/drawing/2014/main" id="{1B8FE2BE-9F8F-44E8-9633-FF1D3F703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CAB47C6-9D9C-48B5-A5F0-51D4BED1C9A2}"/>
              </a:ext>
            </a:extLst>
          </p:cNvPr>
          <p:cNvGrpSpPr/>
          <p:nvPr/>
        </p:nvGrpSpPr>
        <p:grpSpPr>
          <a:xfrm>
            <a:off x="7044541" y="3506168"/>
            <a:ext cx="3142741" cy="388800"/>
            <a:chOff x="7105976" y="3414881"/>
            <a:chExt cx="3142741" cy="388800"/>
          </a:xfrm>
        </p:grpSpPr>
        <p:sp>
          <p:nvSpPr>
            <p:cNvPr id="32" name="Pfeil: nach rechts gekrümmt 31">
              <a:extLst>
                <a:ext uri="{FF2B5EF4-FFF2-40B4-BE49-F238E27FC236}">
                  <a16:creationId xmlns:a16="http://schemas.microsoft.com/office/drawing/2014/main" id="{1AAB97DB-ADD9-422A-AC07-3BD93B0EF79C}"/>
                </a:ext>
              </a:extLst>
            </p:cNvPr>
            <p:cNvSpPr/>
            <p:nvPr/>
          </p:nvSpPr>
          <p:spPr>
            <a:xfrm flipH="1">
              <a:off x="7105976" y="3414881"/>
              <a:ext cx="295094" cy="388800"/>
            </a:xfrm>
            <a:prstGeom prst="curvedRightArrow">
              <a:avLst/>
            </a:prstGeom>
            <a:solidFill>
              <a:schemeClr val="accent1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3827A3D-3B22-41CB-95CB-3D5E847E759E}"/>
                </a:ext>
              </a:extLst>
            </p:cNvPr>
            <p:cNvSpPr txBox="1"/>
            <p:nvPr/>
          </p:nvSpPr>
          <p:spPr>
            <a:xfrm flipH="1">
              <a:off x="9106438" y="3414881"/>
              <a:ext cx="1142279" cy="2999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</a:rPr>
                <a:t>Absteigen</a:t>
              </a:r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37C92F31-7597-4B75-8D0E-C49AE1B30FB6}"/>
                </a:ext>
              </a:extLst>
            </p:cNvPr>
            <p:cNvCxnSpPr>
              <a:endCxn id="33" idx="3"/>
            </p:cNvCxnSpPr>
            <p:nvPr/>
          </p:nvCxnSpPr>
          <p:spPr>
            <a:xfrm>
              <a:off x="7401070" y="3564833"/>
              <a:ext cx="170536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17DD15A-A10D-4371-B594-21171F1FE2FD}"/>
              </a:ext>
            </a:extLst>
          </p:cNvPr>
          <p:cNvGrpSpPr/>
          <p:nvPr/>
        </p:nvGrpSpPr>
        <p:grpSpPr>
          <a:xfrm>
            <a:off x="8333628" y="2696505"/>
            <a:ext cx="2230501" cy="388800"/>
            <a:chOff x="8402208" y="2696505"/>
            <a:chExt cx="2230501" cy="388800"/>
          </a:xfrm>
        </p:grpSpPr>
        <p:sp>
          <p:nvSpPr>
            <p:cNvPr id="25" name="Pfeil: nach links gekrümmt 24">
              <a:extLst>
                <a:ext uri="{FF2B5EF4-FFF2-40B4-BE49-F238E27FC236}">
                  <a16:creationId xmlns:a16="http://schemas.microsoft.com/office/drawing/2014/main" id="{AF681400-C056-403A-9A21-56A02F9A63F6}"/>
                </a:ext>
              </a:extLst>
            </p:cNvPr>
            <p:cNvSpPr/>
            <p:nvPr/>
          </p:nvSpPr>
          <p:spPr>
            <a:xfrm>
              <a:off x="8402208" y="2696505"/>
              <a:ext cx="282284" cy="388800"/>
            </a:xfrm>
            <a:prstGeom prst="curvedLeftArrow">
              <a:avLst/>
            </a:prstGeom>
            <a:solidFill>
              <a:schemeClr val="accent3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116F4991-011D-4A6C-BF11-379A06584A92}"/>
                </a:ext>
              </a:extLst>
            </p:cNvPr>
            <p:cNvSpPr txBox="1"/>
            <p:nvPr/>
          </p:nvSpPr>
          <p:spPr>
            <a:xfrm>
              <a:off x="8976049" y="2746730"/>
              <a:ext cx="1656660" cy="2855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</a:rPr>
                <a:t>Winkeländerung</a:t>
              </a:r>
            </a:p>
          </p:txBody>
        </p: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E08D089-AFE0-4D6C-9F48-F06864492A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4492" y="2889526"/>
              <a:ext cx="291557" cy="137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0E72138-FC6E-7E9E-3BBD-79BEE4EE780C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4F0252-D33C-6C16-70F2-4B6C30EAC47D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63F27E-2374-9192-FFC8-3687E489F1A4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6370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3622486-8EE0-4A75-9B1F-F2B291CD2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– Lauferkennung 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D720A6C-3569-4AEE-82CB-8C091EB72A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DF6302-8B74-498E-A67B-0F1EC7106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14</a:t>
            </a:fld>
            <a:endParaRPr lang="en-US" noProof="1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EB437CB3-632A-4C2A-8CB1-AEFFE622763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78" y="1124014"/>
            <a:ext cx="6603682" cy="4584572"/>
          </a:xfr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0DD97C3A-4483-4BEC-8617-36F9C74D9FBA}"/>
              </a:ext>
            </a:extLst>
          </p:cNvPr>
          <p:cNvSpPr/>
          <p:nvPr/>
        </p:nvSpPr>
        <p:spPr>
          <a:xfrm>
            <a:off x="2182178" y="2419074"/>
            <a:ext cx="7640002" cy="3247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4C0C31A-328B-4C0D-A313-2F784A317337}"/>
              </a:ext>
            </a:extLst>
          </p:cNvPr>
          <p:cNvSpPr/>
          <p:nvPr/>
        </p:nvSpPr>
        <p:spPr>
          <a:xfrm>
            <a:off x="2182178" y="3459479"/>
            <a:ext cx="7342822" cy="2212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C528264-9BE6-4B06-919A-3EE263B776C7}"/>
              </a:ext>
            </a:extLst>
          </p:cNvPr>
          <p:cNvSpPr/>
          <p:nvPr/>
        </p:nvSpPr>
        <p:spPr>
          <a:xfrm>
            <a:off x="2182178" y="4465319"/>
            <a:ext cx="6999922" cy="1191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478C31B-0DF6-44CA-8F5C-03CAD6B68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5ACFCF5-F52F-5E23-0087-00F86799F806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ED128E2-2D10-45CA-725B-AB255BB968BF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02D6FD-F7E8-57F0-90BD-11400B70BFAA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591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1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22123-99EB-3FC2-190F-3ABA9950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C63855-1FAE-C656-5B37-86141885EA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Masterthesis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2096F2-4A13-BD42-146F-5AA42D54586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dirty="0"/>
              <a:t>Lauferkennung:</a:t>
            </a:r>
          </a:p>
          <a:p>
            <a:pPr lvl="1"/>
            <a:r>
              <a:rPr lang="de-DE" dirty="0"/>
              <a:t>Auswahl besserer Schwellwerte nach ausreichender Testung</a:t>
            </a:r>
          </a:p>
          <a:p>
            <a:pPr lvl="1"/>
            <a:r>
              <a:rPr lang="de-DE" dirty="0"/>
              <a:t>Analyse anderer Parameter: z.B. Bildschirmaktivität, App-Nutzung</a:t>
            </a:r>
          </a:p>
          <a:p>
            <a:pPr lvl="1"/>
            <a:r>
              <a:rPr lang="de-DE" dirty="0"/>
              <a:t>Quantitative Auswertung</a:t>
            </a:r>
          </a:p>
          <a:p>
            <a:r>
              <a:rPr lang="de-DE" dirty="0"/>
              <a:t>Allgemein:</a:t>
            </a:r>
          </a:p>
          <a:p>
            <a:pPr lvl="1"/>
            <a:r>
              <a:rPr lang="de-DE" dirty="0"/>
              <a:t>Kontinuierliche Aktivitätsüberwachung im Hintergrund </a:t>
            </a:r>
            <a:r>
              <a:rPr lang="de-DE" dirty="0">
                <a:sym typeface="Wingdings" panose="05000000000000000000" pitchFamily="2" charset="2"/>
              </a:rPr>
              <a:t> Fahrterkennung </a:t>
            </a:r>
            <a:r>
              <a:rPr lang="de-DE" sz="1600" dirty="0">
                <a:sym typeface="Wingdings" panose="05000000000000000000" pitchFamily="2" charset="2"/>
              </a:rPr>
              <a:t> Aktivierung der Unfallerkennung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Anpassung des Unfallerkennungsalgorithmus` auf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anderen Transportmittel (Mofa, eScooter, …usw.)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Sturzerkennung während des Laufens</a:t>
            </a:r>
          </a:p>
          <a:p>
            <a:pPr lvl="1"/>
            <a:r>
              <a:rPr lang="de-DE" dirty="0"/>
              <a:t>Ausreichende Testung aller möglichen Szenarien</a:t>
            </a:r>
          </a:p>
          <a:p>
            <a:pPr lvl="1"/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505F4-1004-3D4E-B501-E284BCF3C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15</a:t>
            </a:fld>
            <a:endParaRPr lang="en-US" noProof="1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9DCE960C-29B8-2AF2-77D7-5824BE167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32830C-DB4D-1CEE-56DD-58ACBD74ACE2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E69B3C-9C9A-45F2-237F-B5F3C96E16FB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C449F3-A52B-2FEE-4809-6F703D6B6AEC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163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18313-AD34-4533-9E51-00D26A67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(Ergebnisse)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0CEF4A-E3C5-45C7-84B5-E4C8BEDA23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Masterthesis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5F0EF9-BF26-4713-8A83-2B720A27D02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dirty="0"/>
              <a:t>Mehrere Szenarien betrachtet</a:t>
            </a:r>
          </a:p>
          <a:p>
            <a:pPr lvl="1"/>
            <a:r>
              <a:rPr lang="de-DE" dirty="0"/>
              <a:t>Laufen</a:t>
            </a:r>
          </a:p>
          <a:p>
            <a:pPr lvl="1"/>
            <a:r>
              <a:rPr lang="de-DE" dirty="0"/>
              <a:t>Anhalten</a:t>
            </a:r>
          </a:p>
          <a:p>
            <a:pPr lvl="1"/>
            <a:r>
              <a:rPr lang="de-DE" dirty="0"/>
              <a:t>Verschiedene Fahrerpositionen</a:t>
            </a:r>
          </a:p>
          <a:p>
            <a:pPr lvl="1"/>
            <a:r>
              <a:rPr lang="de-DE" dirty="0"/>
              <a:t>Auf- und Absteigen</a:t>
            </a:r>
          </a:p>
          <a:p>
            <a:r>
              <a:rPr lang="de-DE" dirty="0"/>
              <a:t>Lauferkennung </a:t>
            </a:r>
          </a:p>
          <a:p>
            <a:pPr lvl="1"/>
            <a:r>
              <a:rPr lang="de-DE" dirty="0"/>
              <a:t>Echtzeit (Delay von ca. 2 Sekunden)</a:t>
            </a:r>
          </a:p>
          <a:p>
            <a:pPr lvl="1"/>
            <a:r>
              <a:rPr lang="de-DE" dirty="0"/>
              <a:t>Große Übereinstimmung mit den GroundTruth-Daten</a:t>
            </a:r>
          </a:p>
          <a:p>
            <a:pPr lvl="1"/>
            <a:r>
              <a:rPr lang="de-DE" dirty="0"/>
              <a:t>Besser als Google Aktivitätserkennung</a:t>
            </a:r>
          </a:p>
          <a:p>
            <a:r>
              <a:rPr lang="de-DE" dirty="0"/>
              <a:t>Nur qualitative Auswertung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D642C5-F31A-4022-882F-196FE073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16</a:t>
            </a:fld>
            <a:endParaRPr lang="en-US" noProof="1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D9E399-CCDD-4277-BD55-60E7035E6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0D22AB4-6795-D101-F807-E6BD28617B30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65F1AF-8B85-FB04-4354-DC1AAE4FE8D7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8205C0-262A-1D51-94DC-560331F9C9CE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1681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3E3133C-2382-4505-B064-2954525B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17</a:t>
            </a:fld>
            <a:endParaRPr lang="en-US" noProof="1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C315D0-048C-4A2A-8087-6CAA40C0E24D}"/>
              </a:ext>
            </a:extLst>
          </p:cNvPr>
          <p:cNvSpPr txBox="1"/>
          <p:nvPr/>
        </p:nvSpPr>
        <p:spPr>
          <a:xfrm>
            <a:off x="3459924" y="2654419"/>
            <a:ext cx="404977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5000" b="1" dirty="0">
                <a:latin typeface="+mj-lt"/>
              </a:rPr>
              <a:t>Vielen Dank!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FFCF20-5701-4DF2-8327-C44EC084F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B8A20B2-8BD2-D1FA-8DD1-BF8CD0EA790D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3EB708-9EE8-7ACB-07AD-0CF94A296185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E6859C-5819-C12D-DEE4-40153813D9C7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44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390882D-7474-4356-87DD-ABBA5612A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18</a:t>
            </a:fld>
            <a:endParaRPr lang="en-US" noProof="1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7DB171-0F1D-4DC0-8C00-23AB75C06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1656556"/>
            <a:ext cx="3810000" cy="2857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Grafik 8">
            <a:extLst>
              <a:ext uri="{FF2B5EF4-FFF2-40B4-BE49-F238E27FC236}">
                <a16:creationId xmlns:a16="http://schemas.microsoft.com/office/drawing/2014/main" id="{7DA8395E-8A2A-5E34-421D-5775B4E7C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36E56F5-02F0-C554-8DA1-633B00D80E7F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C16A64-44C4-3130-0445-A24AE4969EEA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D79302-DC10-96F4-0C2A-5F24116C6C7C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960253"/>
      </p:ext>
    </p:extLst>
  </p:cSld>
  <p:clrMapOvr>
    <a:masterClrMapping/>
  </p:clrMapOvr>
  <p:transition spd="med" advTm="3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2EB9-F888-4EF5-9BD3-4FB532D11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Spezialisierung einer Unfallerkennung am Zweirad mittels Smartphone auf Unabhängigkeit der Trageposition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92822E9-942B-4A4F-832F-839D47BE5E0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Cand. M.Sc. Oays Darwish </a:t>
            </a:r>
          </a:p>
          <a:p>
            <a:r>
              <a:rPr lang="de-DE" dirty="0"/>
              <a:t>15.11.2022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505376-0740-45CF-A3AB-D1494726A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593" y="109805"/>
            <a:ext cx="1025842" cy="2183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1507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4647D4-361E-49E9-8C07-F2296274EDAF}"/>
              </a:ext>
            </a:extLst>
          </p:cNvPr>
          <p:cNvSpPr txBox="1"/>
          <p:nvPr/>
        </p:nvSpPr>
        <p:spPr>
          <a:xfrm>
            <a:off x="205232" y="1296000"/>
            <a:ext cx="10450800" cy="41688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251982" marR="0" lvl="0" indent="-251982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Einleitung</a:t>
            </a:r>
          </a:p>
          <a:p>
            <a:pPr marL="576883" lvl="1" indent="-342900" defTabSz="914333" fontAlgn="auto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Statistik und Fakten</a:t>
            </a:r>
          </a:p>
          <a:p>
            <a:pPr marL="576883" marR="0" lvl="1" indent="-34290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Aktueller Unfallerkennungsalgorithmus</a:t>
            </a:r>
          </a:p>
          <a:p>
            <a:pPr marL="576883" marR="0" lvl="1" indent="-34290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 dirty="0">
                <a:solidFill>
                  <a:srgbClr val="000000"/>
                </a:solidFill>
                <a:latin typeface="+mn-lt"/>
              </a:rPr>
              <a:t>Pocket-Mode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51982" marR="0" lvl="0" indent="-251982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DE" dirty="0">
                <a:solidFill>
                  <a:srgbClr val="000000"/>
                </a:solidFill>
                <a:latin typeface="+mn-lt"/>
              </a:rPr>
              <a:t>Masterthesis</a:t>
            </a:r>
          </a:p>
          <a:p>
            <a:pPr marL="576883" marR="0" lvl="1" indent="-34290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Use- und Edgecases</a:t>
            </a:r>
          </a:p>
          <a:p>
            <a:pPr marL="576883" marR="0" lvl="1" indent="-34290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Lauferkennung</a:t>
            </a:r>
          </a:p>
          <a:p>
            <a:pPr marL="576883" marR="0" lvl="1" indent="-34290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Verifikationsversuche: Planung und Durchführung</a:t>
            </a:r>
          </a:p>
          <a:p>
            <a:pPr marL="96426" indent="-273580" defTabSz="914333" fontAlgn="auto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de-DE" dirty="0">
                <a:solidFill>
                  <a:srgbClr val="000000"/>
                </a:solidFill>
                <a:latin typeface="+mn-lt"/>
              </a:rPr>
              <a:t>Ergebnisse</a:t>
            </a:r>
          </a:p>
          <a:p>
            <a:pPr marL="96426" indent="-273580" defTabSz="914333" fontAlgn="auto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de-DE" dirty="0">
                <a:solidFill>
                  <a:srgbClr val="000000"/>
                </a:solidFill>
                <a:latin typeface="+mn-lt"/>
              </a:rPr>
              <a:t>Ausblick</a:t>
            </a:r>
          </a:p>
          <a:p>
            <a:pPr marL="96426" indent="-273580" defTabSz="914333" fontAlgn="auto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de-DE" dirty="0">
                <a:solidFill>
                  <a:srgbClr val="000000"/>
                </a:solidFill>
                <a:latin typeface="+mn-lt"/>
              </a:rPr>
              <a:t>Zusammenfassung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104085-3982-41A4-AA2B-45D9E7D75EA5}"/>
              </a:ext>
            </a:extLst>
          </p:cNvPr>
          <p:cNvSpPr txBox="1"/>
          <p:nvPr/>
        </p:nvSpPr>
        <p:spPr>
          <a:xfrm>
            <a:off x="205232" y="259200"/>
            <a:ext cx="104508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5FED80F-12C9-45D2-8F91-15A7A5A8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</a:t>
            </a:fld>
            <a:endParaRPr lang="en-US" noProof="1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9E53AE7-21D7-4112-A3A2-F5AABEDB8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09BBDF1-1806-05E0-48AF-EC48864339B6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73CCC10-2302-6078-73CE-06A3A7670394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6ADAEF-E60D-09BE-D427-C75F690221B1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09843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447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Einleitung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Statistik und Fakten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4DDD43E-9741-40CA-B732-EDE5EE7421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r="429"/>
          <a:stretch/>
        </p:blipFill>
        <p:spPr>
          <a:xfrm>
            <a:off x="694592" y="1714500"/>
            <a:ext cx="4343400" cy="3121269"/>
          </a:xfrm>
          <a:ln>
            <a:solidFill>
              <a:schemeClr val="accent2"/>
            </a:solidFill>
          </a:ln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0B855D6C-DA61-4FF5-A0A4-D2F8341CA0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"/>
          <a:stretch/>
        </p:blipFill>
        <p:spPr>
          <a:xfrm>
            <a:off x="5931634" y="1714500"/>
            <a:ext cx="4343400" cy="3121269"/>
          </a:xfrm>
          <a:ln>
            <a:solidFill>
              <a:schemeClr val="accent2"/>
            </a:solidFill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499D13B-2478-4D48-AF90-9D2DFD2D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21</a:t>
            </a:fld>
            <a:endParaRPr lang="en-US" noProof="1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237D7A-2135-4570-8519-86BA003D8FE3}"/>
              </a:ext>
            </a:extLst>
          </p:cNvPr>
          <p:cNvSpPr txBox="1"/>
          <p:nvPr/>
        </p:nvSpPr>
        <p:spPr>
          <a:xfrm>
            <a:off x="694592" y="4835769"/>
            <a:ext cx="4600772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Abb. 1: Geschwindigkeitsüberschreitungen nach PKW- und Motorradfahrern an bestimmten Messstationen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27578E-BF0C-4B50-ADF6-8A13F48A4336}"/>
              </a:ext>
            </a:extLst>
          </p:cNvPr>
          <p:cNvSpPr txBox="1"/>
          <p:nvPr/>
        </p:nvSpPr>
        <p:spPr>
          <a:xfrm>
            <a:off x="5931634" y="4835769"/>
            <a:ext cx="4600772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Abb. 2: Unfallschwere über Geschwindigkeit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381E96-B0E8-7CF8-453E-B79B20AFE4E2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6ED54A-CE56-AA7C-062A-5CB703D5468C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551004-3931-65E6-E50D-8E206C16E051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90440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Einleitung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499D13B-2478-4D48-AF90-9D2DFD2D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22</a:t>
            </a:fld>
            <a:endParaRPr lang="en-US" noProof="1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20739D4-05DB-40C4-9D96-E729756769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In DE: 3,8 Millionen Motorräder – 2012</a:t>
            </a:r>
          </a:p>
          <a:p>
            <a:pPr lvl="1"/>
            <a:r>
              <a:rPr lang="de-DE" dirty="0"/>
              <a:t>7,26% aller zugelassener Kraftfahrzeuge</a:t>
            </a:r>
          </a:p>
          <a:p>
            <a:endParaRPr lang="de-DE" dirty="0"/>
          </a:p>
          <a:p>
            <a:r>
              <a:rPr lang="de-DE" dirty="0"/>
              <a:t>In den USA: Motorradfahrer-Tote 27-Mal als PKW-Fahrer – 2018</a:t>
            </a:r>
          </a:p>
          <a:p>
            <a:r>
              <a:rPr lang="de-DE" dirty="0"/>
              <a:t>Motorradfahrer besonders gefährdete Gruppe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549561B-A75C-4C24-B955-8DA9E69CBF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00" b="94800" l="5000" r="94600">
                        <a14:foregroundMark x1="7100" y1="29700" x2="13100" y2="20700"/>
                        <a14:foregroundMark x1="43200" y1="87900" x2="59000" y2="94400"/>
                        <a14:foregroundMark x1="59000" y1="94400" x2="42400" y2="86900"/>
                        <a14:foregroundMark x1="68100" y1="94800" x2="54200" y2="89800"/>
                        <a14:foregroundMark x1="33600" y1="93800" x2="40600" y2="85500"/>
                        <a14:foregroundMark x1="26200" y1="36800" x2="27100" y2="36300"/>
                        <a14:foregroundMark x1="33700" y1="34500" x2="33700" y2="34500"/>
                        <a14:foregroundMark x1="33500" y1="9400" x2="33500" y2="9400"/>
                        <a14:foregroundMark x1="30900" y1="4200" x2="30900" y2="4200"/>
                        <a14:foregroundMark x1="94600" y1="51800" x2="94600" y2="51800"/>
                        <a14:foregroundMark x1="5600" y1="16200" x2="5600" y2="16200"/>
                        <a14:foregroundMark x1="5000" y1="22500" x2="5000" y2="22500"/>
                        <a14:foregroundMark x1="5200" y1="14800" x2="5200" y2="14800"/>
                        <a14:foregroundMark x1="29000" y1="22000" x2="29000" y2="22000"/>
                        <a14:foregroundMark x1="27600" y1="20800" x2="27600" y2="20800"/>
                        <a14:foregroundMark x1="24100" y1="18700" x2="24100" y2="18700"/>
                        <a14:foregroundMark x1="17400" y1="17200" x2="17400" y2="17200"/>
                        <a14:foregroundMark x1="87500" y1="52000" x2="87500" y2="52000"/>
                        <a14:foregroundMark x1="89000" y1="53800" x2="89000" y2="53800"/>
                        <a14:foregroundMark x1="89600" y1="53400" x2="86200" y2="50200"/>
                        <a14:foregroundMark x1="86100" y1="48300" x2="88200" y2="50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0"/>
          <a:stretch/>
        </p:blipFill>
        <p:spPr>
          <a:xfrm>
            <a:off x="6977447" y="1561306"/>
            <a:ext cx="2947731" cy="3048000"/>
          </a:xfrm>
        </p:spPr>
      </p:pic>
      <p:sp>
        <p:nvSpPr>
          <p:cNvPr id="17" name="Titel 16">
            <a:extLst>
              <a:ext uri="{FF2B5EF4-FFF2-40B4-BE49-F238E27FC236}">
                <a16:creationId xmlns:a16="http://schemas.microsoft.com/office/drawing/2014/main" id="{D877C218-7572-47C7-8EF4-CFC6F5A3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 und Fakten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DBD39FD-E0F7-4E76-AB68-08B6B2941C77}"/>
              </a:ext>
            </a:extLst>
          </p:cNvPr>
          <p:cNvSpPr txBox="1"/>
          <p:nvPr/>
        </p:nvSpPr>
        <p:spPr>
          <a:xfrm>
            <a:off x="9036909" y="4609306"/>
            <a:ext cx="888270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9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stock.adobe.com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78A1B53-EE16-4201-9A99-D211C5B45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00CC186-7369-5DB4-4EE5-AED37BACCB78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4E8478-4548-34A1-44AE-B4A7F5F32024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B3D33C-86A2-C12F-9564-07DE85FFA7A2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12720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conv">
            <a:extLst>
              <a:ext uri="{FF2B5EF4-FFF2-40B4-BE49-F238E27FC236}">
                <a16:creationId xmlns:a16="http://schemas.microsoft.com/office/drawing/2014/main" id="{FF3B088D-B0F8-4C35-B323-B4FF0EB70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 dirty="0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DB2ED2-DEC2-438A-8CEA-85B24F86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Use- und Edgecases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907B7D3-245C-4B71-AB37-14FFA1E4C6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Tiefer betrachtete Szenarien</a:t>
            </a:r>
          </a:p>
          <a:p>
            <a:pPr lvl="1"/>
            <a:r>
              <a:rPr lang="de-DE" dirty="0"/>
              <a:t>Lauferkennung</a:t>
            </a:r>
          </a:p>
          <a:p>
            <a:pPr lvl="2"/>
            <a:r>
              <a:rPr lang="de-DE" dirty="0"/>
              <a:t>Im Pocket-Mode wahrscheinlicher Mit dem Handy an sich Laufen </a:t>
            </a:r>
            <a:r>
              <a:rPr lang="de-DE" dirty="0">
                <a:sym typeface="Wingdings" panose="05000000000000000000" pitchFamily="2" charset="2"/>
              </a:rPr>
              <a:t> Falsche Alarmauslösung</a:t>
            </a:r>
          </a:p>
          <a:p>
            <a:pPr lvl="1"/>
            <a:r>
              <a:rPr lang="de-DE" dirty="0"/>
              <a:t>Ab- und Aufsteigen: </a:t>
            </a:r>
          </a:p>
          <a:p>
            <a:pPr lvl="2"/>
            <a:r>
              <a:rPr lang="de-DE" dirty="0"/>
              <a:t>Bein hochheben und nach hinten strecken</a:t>
            </a:r>
          </a:p>
          <a:p>
            <a:pPr lvl="2"/>
            <a:r>
              <a:rPr lang="de-DE" dirty="0"/>
              <a:t>Große Winkeländerung – 2 Ebenen (XY, YZ)</a:t>
            </a:r>
          </a:p>
          <a:p>
            <a:pPr lvl="1"/>
            <a:r>
              <a:rPr lang="de-DE" dirty="0"/>
              <a:t>Anhalten: (Fuß runtersetzen)</a:t>
            </a:r>
          </a:p>
          <a:p>
            <a:pPr lvl="2"/>
            <a:r>
              <a:rPr lang="de-DE" dirty="0"/>
              <a:t>Pause, Tanken, …usw.</a:t>
            </a:r>
          </a:p>
          <a:p>
            <a:pPr lvl="2"/>
            <a:r>
              <a:rPr lang="de-DE" dirty="0"/>
              <a:t>Winkeländerung</a:t>
            </a:r>
          </a:p>
          <a:p>
            <a:pPr lvl="2"/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AD31947-4FB0-4E8B-AD47-D8406E3CC8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" r="8713"/>
          <a:stretch/>
        </p:blipFill>
        <p:spPr>
          <a:xfrm>
            <a:off x="6268915" y="1702712"/>
            <a:ext cx="4070839" cy="2765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732FB7-DE4D-46CB-8A7B-68ECF5D6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23</a:t>
            </a:fld>
            <a:endParaRPr lang="en-US" noProof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04B19D5-35FB-4A96-BBEF-5F307339202B}"/>
              </a:ext>
            </a:extLst>
          </p:cNvPr>
          <p:cNvSpPr txBox="1"/>
          <p:nvPr/>
        </p:nvSpPr>
        <p:spPr>
          <a:xfrm>
            <a:off x="9123607" y="4467900"/>
            <a:ext cx="121614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motorradonline.de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07F4506-90E9-467D-8ED6-C3C8685AB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EB283F5-C1C9-E35F-B526-81A2767BCD4F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4806FE1-64E5-DFAB-91AF-2111A8643B0F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BCC070-91C1-4061-0BDE-C3DB8F1CF084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89081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Lauferkennung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4BB2F14-FF7A-4B8F-8A2A-A5FE5E9898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0" tIns="0" rIns="0" bIns="0"/>
          <a:lstStyle/>
          <a:p>
            <a:r>
              <a:rPr lang="de-DE" dirty="0">
                <a:solidFill>
                  <a:srgbClr val="000000"/>
                </a:solidFill>
              </a:rPr>
              <a:t>Spitzenzähler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Laufen: Bis zu zwei Schritte pro Sekunde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Hypothese: Jede Spitze aufzählen und Mittelwert bilden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Modell: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Modell implementieren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Sinuskurve generieren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Modell testen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Ergebnis: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Rauschen und Störungen nicht erkennbar </a:t>
            </a:r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0000"/>
                </a:solidFill>
              </a:rPr>
              <a:t>Keine kräftige Aussage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BF6FA1-6418-4DE0-99D4-1E4BD0BE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24</a:t>
            </a:fld>
            <a:endParaRPr lang="en-US" noProof="1"/>
          </a:p>
        </p:txBody>
      </p:sp>
      <p:pic>
        <p:nvPicPr>
          <p:cNvPr id="11" name="Inhaltsplatzhalter 7">
            <a:extLst>
              <a:ext uri="{FF2B5EF4-FFF2-40B4-BE49-F238E27FC236}">
                <a16:creationId xmlns:a16="http://schemas.microsoft.com/office/drawing/2014/main" id="{2FE2C4BF-57A5-43CF-9711-68464BCDFD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8" t="5959" r="7462"/>
          <a:stretch/>
        </p:blipFill>
        <p:spPr>
          <a:xfrm>
            <a:off x="5484600" y="1722356"/>
            <a:ext cx="4914900" cy="2725899"/>
          </a:xfrm>
          <a:ln>
            <a:solidFill>
              <a:schemeClr val="accent1"/>
            </a:solidFill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2876FEF-2A3E-4EBC-BDA7-02F5A4AC3BBF}"/>
              </a:ext>
            </a:extLst>
          </p:cNvPr>
          <p:cNvSpPr txBox="1"/>
          <p:nvPr/>
        </p:nvSpPr>
        <p:spPr>
          <a:xfrm>
            <a:off x="5484601" y="4467900"/>
            <a:ext cx="48551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Abb. 3: Beschleunigungssignal - Laufmuster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912949E-8A22-40F0-8101-703BD0674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B903762-CD0A-E994-55DE-B80863C79287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CCB803-2043-B604-4749-969D3ADF7A30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92E6D6-5FE8-4735-5432-CF7C1C657B50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0008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Lauferkennung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34BB2F14-FF7A-4B8F-8A2A-A5FE5E9898C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lIns="0" tIns="0" rIns="0" bIns="0"/>
              <a:lstStyle/>
              <a:p>
                <a:r>
                  <a:rPr lang="de-DE" dirty="0">
                    <a:solidFill>
                      <a:srgbClr val="000000"/>
                    </a:solidFill>
                  </a:rPr>
                  <a:t>Frequenzbasierete Lauferkennung</a:t>
                </a: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Hypothese: Pattern erkennen. </a:t>
                </a:r>
              </a:p>
              <a:p>
                <a:pPr marL="457200" lvl="1" indent="0">
                  <a:buNone/>
                </a:pPr>
                <a:r>
                  <a:rPr lang="de-DE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𝐿𝑎𝑢𝑓𝑒𝑛</m:t>
                        </m:r>
                      </m:sub>
                    </m:sSub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=0,5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𝑏𝑖𝑠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2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𝐹𝑎h𝑟𝑒𝑛</m:t>
                        </m:r>
                      </m:sub>
                    </m:sSub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&gt;7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de-DE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Modell: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Komplexeres Signal erzeugen und testen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FFT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Richtungsunabhängig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𝐴𝑐𝑐</m:t>
                        </m:r>
                      </m:e>
                      <m:sub>
                        <m:r>
                          <a:rPr lang="de-DE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𝑒𝑡𝑟𝑎𝑔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rgbClr val="000000"/>
                    </a:solidFill>
                  </a:rPr>
                  <a:t>)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Modell testen</a:t>
                </a: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Ergebnis: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Frequenzerkennung funktioniert </a:t>
                </a:r>
                <a:endParaRPr lang="de-DE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Entscheidungsbaum</a:t>
                </a:r>
                <a:endParaRPr lang="de-DE" dirty="0">
                  <a:solidFill>
                    <a:srgbClr val="000000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34BB2F14-FF7A-4B8F-8A2A-A5FE5E989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730" t="-18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BF6FA1-6418-4DE0-99D4-1E4BD0BE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25</a:t>
            </a:fld>
            <a:endParaRPr lang="en-US" noProof="1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BCE058E-998A-4C91-9FBC-48027C2CBDB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77" b="89703" l="8475" r="97966">
                        <a14:foregroundMark x1="30339" y1="63844" x2="11356" y2="37529"/>
                        <a14:foregroundMark x1="11356" y1="37529" x2="7797" y2="51716"/>
                        <a14:foregroundMark x1="7797" y1="51716" x2="30339" y2="66590"/>
                        <a14:foregroundMark x1="30339" y1="66590" x2="29831" y2="51030"/>
                        <a14:foregroundMark x1="29831" y1="51030" x2="18475" y2="39588"/>
                        <a14:foregroundMark x1="18475" y1="39588" x2="8475" y2="35011"/>
                        <a14:foregroundMark x1="8475" y1="35011" x2="8475" y2="35011"/>
                        <a14:foregroundMark x1="36993" y1="6720" x2="43051" y2="14188"/>
                        <a14:foregroundMark x1="26441" y1="13272" x2="34576" y2="20824"/>
                        <a14:foregroundMark x1="19153" y1="19222" x2="28475" y2="32265"/>
                        <a14:foregroundMark x1="10508" y1="23570" x2="22203" y2="18993"/>
                        <a14:foregroundMark x1="22203" y1="18993" x2="31695" y2="7323"/>
                        <a14:foregroundMark x1="31695" y1="7323" x2="62034" y2="27002"/>
                        <a14:foregroundMark x1="62034" y1="27002" x2="57288" y2="46911"/>
                        <a14:foregroundMark x1="57288" y1="46911" x2="43729" y2="50801"/>
                        <a14:foregroundMark x1="43729" y1="50801" x2="31017" y2="47826"/>
                        <a14:foregroundMark x1="23729" y1="71625" x2="34407" y2="81236"/>
                        <a14:foregroundMark x1="34407" y1="81236" x2="34407" y2="83524"/>
                        <a14:foregroundMark x1="22542" y1="70252" x2="36441" y2="79634"/>
                        <a14:foregroundMark x1="36441" y1="79634" x2="24746" y2="83066"/>
                        <a14:foregroundMark x1="24746" y1="83066" x2="22542" y2="71396"/>
                        <a14:foregroundMark x1="27797" y1="79863" x2="36102" y2="73455"/>
                        <a14:foregroundMark x1="32203" y1="78032" x2="46102" y2="80092"/>
                        <a14:foregroundMark x1="46102" y1="80092" x2="53729" y2="69565"/>
                        <a14:foregroundMark x1="53729" y1="69565" x2="47288" y2="51259"/>
                        <a14:foregroundMark x1="47288" y1="51259" x2="33559" y2="54920"/>
                        <a14:foregroundMark x1="33559" y1="54920" x2="31864" y2="66819"/>
                        <a14:foregroundMark x1="25085" y1="72082" x2="28305" y2="89016"/>
                        <a14:foregroundMark x1="28305" y1="89016" x2="40678" y2="83753"/>
                        <a14:foregroundMark x1="40678" y1="83753" x2="30000" y2="70709"/>
                        <a14:foregroundMark x1="30000" y1="70709" x2="23051" y2="72769"/>
                        <a14:foregroundMark x1="67797" y1="64073" x2="77966" y2="69565"/>
                        <a14:foregroundMark x1="77966" y1="69565" x2="92203" y2="69794"/>
                        <a14:foregroundMark x1="92203" y1="69794" x2="97966" y2="57895"/>
                        <a14:foregroundMark x1="97966" y1="57895" x2="76102" y2="42792"/>
                        <a14:backgroundMark x1="4068" y1="15561" x2="36102" y2="1144"/>
                        <a14:backgroundMark x1="36102" y1="1144" x2="59322" y2="6865"/>
                        <a14:backgroundMark x1="59322" y1="6865" x2="93559" y2="32494"/>
                        <a14:backgroundMark x1="93559" y1="32494" x2="95763" y2="13043"/>
                        <a14:backgroundMark x1="95763" y1="13043" x2="80000" y2="229"/>
                        <a14:backgroundMark x1="80000" y1="229" x2="3390" y2="4348"/>
                        <a14:backgroundMark x1="3390" y1="4348" x2="4237" y2="155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1" r="2281" b="11608"/>
          <a:stretch/>
        </p:blipFill>
        <p:spPr>
          <a:xfrm>
            <a:off x="6156464" y="1612543"/>
            <a:ext cx="4308197" cy="294552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3C4AEC9-6593-4041-B612-618B56781F10}"/>
              </a:ext>
            </a:extLst>
          </p:cNvPr>
          <p:cNvSpPr txBox="1"/>
          <p:nvPr/>
        </p:nvSpPr>
        <p:spPr>
          <a:xfrm>
            <a:off x="6156464" y="4510572"/>
            <a:ext cx="43081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Abb. 4: FFT-Beispiel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2368CB8-D157-444C-8E01-B190B9564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FF43D40-5F52-76E0-F2DC-EAA7696826EA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FA9362-C582-A7C2-BB06-09C76217D8D1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12AF29-5517-256D-4B8D-9F2104B9B305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76651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1BC2D6-46F8-46FA-A3FA-DE85E04BC3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ED5DD3-786A-498A-BE2D-32A5E20EE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– Anhalten (Fuß runtersetzen)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A939BCF5-3057-4EA5-A693-DDBFEB781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7" r="30542" b="9553"/>
          <a:stretch/>
        </p:blipFill>
        <p:spPr>
          <a:xfrm>
            <a:off x="1573822" y="1427456"/>
            <a:ext cx="3356349" cy="3166867"/>
          </a:xfrm>
          <a:prstGeom prst="rect">
            <a:avLst/>
          </a:prstGeo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5E8D8108-86E2-42E2-99B3-2555680329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67" b="20939"/>
          <a:stretch/>
        </p:blipFill>
        <p:spPr>
          <a:xfrm>
            <a:off x="6039455" y="1425600"/>
            <a:ext cx="3356348" cy="3166866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B1A6CF-E479-4F59-A757-9DD7FAC3C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26</a:t>
            </a:fld>
            <a:endParaRPr lang="en-US" noProof="1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8133970B-A7E4-42B8-AFA1-450EDEAD17B6}"/>
              </a:ext>
            </a:extLst>
          </p:cNvPr>
          <p:cNvGrpSpPr/>
          <p:nvPr/>
        </p:nvGrpSpPr>
        <p:grpSpPr>
          <a:xfrm>
            <a:off x="1846385" y="2340463"/>
            <a:ext cx="2435469" cy="1573823"/>
            <a:chOff x="1212850" y="2822575"/>
            <a:chExt cx="1879600" cy="1163638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FF3A0266-71B3-45D0-B70E-C227D19DC81C}"/>
                </a:ext>
              </a:extLst>
            </p:cNvPr>
            <p:cNvCxnSpPr/>
            <p:nvPr/>
          </p:nvCxnSpPr>
          <p:spPr>
            <a:xfrm flipV="1">
              <a:off x="1212850" y="3733800"/>
              <a:ext cx="1879600" cy="15875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BE03CF5A-23A4-4A65-A5F7-6BD704657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8850" y="2822575"/>
              <a:ext cx="708025" cy="9906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Bogen 25">
              <a:extLst>
                <a:ext uri="{FF2B5EF4-FFF2-40B4-BE49-F238E27FC236}">
                  <a16:creationId xmlns:a16="http://schemas.microsoft.com/office/drawing/2014/main" id="{B86DC6FB-DE88-486A-A286-55ED09BFC7EC}"/>
                </a:ext>
              </a:extLst>
            </p:cNvPr>
            <p:cNvSpPr/>
            <p:nvPr/>
          </p:nvSpPr>
          <p:spPr>
            <a:xfrm>
              <a:off x="2274095" y="3571875"/>
              <a:ext cx="259556" cy="414338"/>
            </a:xfrm>
            <a:prstGeom prst="arc">
              <a:avLst>
                <a:gd name="adj1" fmla="val 16200000"/>
                <a:gd name="adj2" fmla="val 21566796"/>
              </a:avLst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03CF009-DF08-40AB-90DF-D73E1E396DF6}"/>
              </a:ext>
            </a:extLst>
          </p:cNvPr>
          <p:cNvGrpSpPr/>
          <p:nvPr/>
        </p:nvGrpSpPr>
        <p:grpSpPr>
          <a:xfrm>
            <a:off x="6173615" y="2728929"/>
            <a:ext cx="2795954" cy="562707"/>
            <a:chOff x="5916760" y="3127375"/>
            <a:chExt cx="1809827" cy="369809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8DD4192-39BA-42D0-B894-F5216AF9EE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3127375"/>
              <a:ext cx="1657350" cy="276225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CD531022-D528-42BB-900B-2FD53ABC9218}"/>
                </a:ext>
              </a:extLst>
            </p:cNvPr>
            <p:cNvCxnSpPr/>
            <p:nvPr/>
          </p:nvCxnSpPr>
          <p:spPr>
            <a:xfrm flipH="1">
              <a:off x="5916760" y="3403600"/>
              <a:ext cx="1809827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Bogen 26">
              <a:extLst>
                <a:ext uri="{FF2B5EF4-FFF2-40B4-BE49-F238E27FC236}">
                  <a16:creationId xmlns:a16="http://schemas.microsoft.com/office/drawing/2014/main" id="{67FA470E-7507-4B58-B4D2-DB57AECC213E}"/>
                </a:ext>
              </a:extLst>
            </p:cNvPr>
            <p:cNvSpPr/>
            <p:nvPr/>
          </p:nvSpPr>
          <p:spPr>
            <a:xfrm>
              <a:off x="6200562" y="3293984"/>
              <a:ext cx="89605" cy="203200"/>
            </a:xfrm>
            <a:prstGeom prst="arc">
              <a:avLst>
                <a:gd name="adj1" fmla="val 18566389"/>
                <a:gd name="adj2" fmla="val 0"/>
              </a:avLst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E9F38670-672D-4A7A-9881-75B5E8FEA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sp>
        <p:nvSpPr>
          <p:cNvPr id="4" name="Textfeld 2">
            <a:extLst>
              <a:ext uri="{FF2B5EF4-FFF2-40B4-BE49-F238E27FC236}">
                <a16:creationId xmlns:a16="http://schemas.microsoft.com/office/drawing/2014/main" id="{896490B6-0A27-3C5B-82CB-427531F238E8}"/>
              </a:ext>
            </a:extLst>
          </p:cNvPr>
          <p:cNvSpPr txBox="1"/>
          <p:nvPr/>
        </p:nvSpPr>
        <p:spPr>
          <a:xfrm>
            <a:off x="1573823" y="4597090"/>
            <a:ext cx="3356348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Abb. 3: Beinposition während des Anhaltens</a:t>
            </a:r>
          </a:p>
        </p:txBody>
      </p:sp>
      <p:sp>
        <p:nvSpPr>
          <p:cNvPr id="6" name="Textfeld 2">
            <a:extLst>
              <a:ext uri="{FF2B5EF4-FFF2-40B4-BE49-F238E27FC236}">
                <a16:creationId xmlns:a16="http://schemas.microsoft.com/office/drawing/2014/main" id="{EDE8E2C7-CB53-7A69-9E98-BD5EE72D9C3C}"/>
              </a:ext>
            </a:extLst>
          </p:cNvPr>
          <p:cNvSpPr txBox="1"/>
          <p:nvPr/>
        </p:nvSpPr>
        <p:spPr>
          <a:xfrm>
            <a:off x="6039455" y="4597090"/>
            <a:ext cx="3356348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Abb. 4: Beinposition während der Fahrt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A35747-FAF0-94C7-3D08-59846AA66946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36D5A1-96EE-E219-B1C9-9E8B79833506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9F4E6C-0260-049A-A2BA-F3DDCD944E60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2411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F3BB1-8EEF-D30C-6DDE-19376A99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27</a:t>
            </a:fld>
            <a:endParaRPr lang="en-US" noProof="1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BD0150-6F57-C140-6AE1-7158F5A9AFBA}"/>
              </a:ext>
            </a:extLst>
          </p:cNvPr>
          <p:cNvGrpSpPr/>
          <p:nvPr/>
        </p:nvGrpSpPr>
        <p:grpSpPr>
          <a:xfrm>
            <a:off x="0" y="0"/>
            <a:ext cx="5361711" cy="5059017"/>
            <a:chOff x="1573822" y="1427456"/>
            <a:chExt cx="3356349" cy="3166867"/>
          </a:xfrm>
        </p:grpSpPr>
        <p:pic>
          <p:nvPicPr>
            <p:cNvPr id="7" name="Inhaltsplatzhalter 10">
              <a:extLst>
                <a:ext uri="{FF2B5EF4-FFF2-40B4-BE49-F238E27FC236}">
                  <a16:creationId xmlns:a16="http://schemas.microsoft.com/office/drawing/2014/main" id="{CF645B8E-9DDC-EA82-68B3-BC29E5004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37" r="30542" b="9553"/>
            <a:stretch/>
          </p:blipFill>
          <p:spPr>
            <a:xfrm>
              <a:off x="1573822" y="1427456"/>
              <a:ext cx="3356349" cy="3166867"/>
            </a:xfrm>
            <a:prstGeom prst="rect">
              <a:avLst/>
            </a:prstGeom>
          </p:spPr>
        </p:pic>
        <p:grpSp>
          <p:nvGrpSpPr>
            <p:cNvPr id="9" name="Gruppieren 27">
              <a:extLst>
                <a:ext uri="{FF2B5EF4-FFF2-40B4-BE49-F238E27FC236}">
                  <a16:creationId xmlns:a16="http://schemas.microsoft.com/office/drawing/2014/main" id="{792A7C6F-1FC2-6F5E-1AAA-332ED98402A8}"/>
                </a:ext>
              </a:extLst>
            </p:cNvPr>
            <p:cNvGrpSpPr/>
            <p:nvPr/>
          </p:nvGrpSpPr>
          <p:grpSpPr>
            <a:xfrm>
              <a:off x="1846385" y="2340463"/>
              <a:ext cx="2435469" cy="1573823"/>
              <a:chOff x="1212850" y="2822575"/>
              <a:chExt cx="1879600" cy="1163638"/>
            </a:xfr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grpSpPr>
          <p:cxnSp>
            <p:nvCxnSpPr>
              <p:cNvPr id="10" name="Gerader Verbinder 20">
                <a:extLst>
                  <a:ext uri="{FF2B5EF4-FFF2-40B4-BE49-F238E27FC236}">
                    <a16:creationId xmlns:a16="http://schemas.microsoft.com/office/drawing/2014/main" id="{B34C7C1B-8B9F-832B-09CE-A162FA4B3DE4}"/>
                  </a:ext>
                </a:extLst>
              </p:cNvPr>
              <p:cNvCxnSpPr/>
              <p:nvPr/>
            </p:nvCxnSpPr>
            <p:spPr>
              <a:xfrm flipV="1">
                <a:off x="1212850" y="3733800"/>
                <a:ext cx="1879600" cy="15875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22">
                <a:extLst>
                  <a:ext uri="{FF2B5EF4-FFF2-40B4-BE49-F238E27FC236}">
                    <a16:creationId xmlns:a16="http://schemas.microsoft.com/office/drawing/2014/main" id="{7988A770-F270-6530-3DFD-C21265E22A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28850" y="2822575"/>
                <a:ext cx="708025" cy="99060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Bogen 25">
                <a:extLst>
                  <a:ext uri="{FF2B5EF4-FFF2-40B4-BE49-F238E27FC236}">
                    <a16:creationId xmlns:a16="http://schemas.microsoft.com/office/drawing/2014/main" id="{D50EA592-D6C5-27FD-6528-E91B1438F5C6}"/>
                  </a:ext>
                </a:extLst>
              </p:cNvPr>
              <p:cNvSpPr/>
              <p:nvPr/>
            </p:nvSpPr>
            <p:spPr>
              <a:xfrm>
                <a:off x="2274095" y="3571875"/>
                <a:ext cx="259556" cy="414338"/>
              </a:xfrm>
              <a:prstGeom prst="arc">
                <a:avLst>
                  <a:gd name="adj1" fmla="val 16200000"/>
                  <a:gd name="adj2" fmla="val 21566796"/>
                </a:avLst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B77506C-B69A-C0B1-06BA-D1F9F2FF36E2}"/>
              </a:ext>
            </a:extLst>
          </p:cNvPr>
          <p:cNvGrpSpPr/>
          <p:nvPr/>
        </p:nvGrpSpPr>
        <p:grpSpPr>
          <a:xfrm>
            <a:off x="5607914" y="-1"/>
            <a:ext cx="5361711" cy="5059017"/>
            <a:chOff x="6039455" y="1425600"/>
            <a:chExt cx="3356348" cy="3166866"/>
          </a:xfrm>
        </p:grpSpPr>
        <p:pic>
          <p:nvPicPr>
            <p:cNvPr id="8" name="Inhaltsplatzhalter 12">
              <a:extLst>
                <a:ext uri="{FF2B5EF4-FFF2-40B4-BE49-F238E27FC236}">
                  <a16:creationId xmlns:a16="http://schemas.microsoft.com/office/drawing/2014/main" id="{228A924E-0081-1456-5E9A-CA74531DCB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867" b="20939"/>
            <a:stretch/>
          </p:blipFill>
          <p:spPr>
            <a:xfrm>
              <a:off x="6039455" y="1425600"/>
              <a:ext cx="3356348" cy="3166866"/>
            </a:xfrm>
            <a:prstGeom prst="rect">
              <a:avLst/>
            </a:prstGeom>
          </p:spPr>
        </p:pic>
        <p:grpSp>
          <p:nvGrpSpPr>
            <p:cNvPr id="13" name="Gruppieren 28">
              <a:extLst>
                <a:ext uri="{FF2B5EF4-FFF2-40B4-BE49-F238E27FC236}">
                  <a16:creationId xmlns:a16="http://schemas.microsoft.com/office/drawing/2014/main" id="{65539A2D-34A2-1ADD-9786-9A714F8AD669}"/>
                </a:ext>
              </a:extLst>
            </p:cNvPr>
            <p:cNvGrpSpPr/>
            <p:nvPr/>
          </p:nvGrpSpPr>
          <p:grpSpPr>
            <a:xfrm>
              <a:off x="6173615" y="2728929"/>
              <a:ext cx="2795954" cy="562707"/>
              <a:chOff x="5916760" y="3127375"/>
              <a:chExt cx="1809827" cy="369809"/>
            </a:xfr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grpSpPr>
          <p:cxnSp>
            <p:nvCxnSpPr>
              <p:cNvPr id="14" name="Gerader Verbinder 14">
                <a:extLst>
                  <a:ext uri="{FF2B5EF4-FFF2-40B4-BE49-F238E27FC236}">
                    <a16:creationId xmlns:a16="http://schemas.microsoft.com/office/drawing/2014/main" id="{46FA2FBE-A6A9-2C30-7222-64D6AFB934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3127375"/>
                <a:ext cx="1657350" cy="276225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7">
                <a:extLst>
                  <a:ext uri="{FF2B5EF4-FFF2-40B4-BE49-F238E27FC236}">
                    <a16:creationId xmlns:a16="http://schemas.microsoft.com/office/drawing/2014/main" id="{276F5406-8C8A-B997-927C-06BD23D89518}"/>
                  </a:ext>
                </a:extLst>
              </p:cNvPr>
              <p:cNvCxnSpPr/>
              <p:nvPr/>
            </p:nvCxnSpPr>
            <p:spPr>
              <a:xfrm flipH="1">
                <a:off x="5916760" y="3403600"/>
                <a:ext cx="1809827" cy="0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Bogen 26">
                <a:extLst>
                  <a:ext uri="{FF2B5EF4-FFF2-40B4-BE49-F238E27FC236}">
                    <a16:creationId xmlns:a16="http://schemas.microsoft.com/office/drawing/2014/main" id="{087310BC-3888-3A27-C40B-94FDEC97D0AA}"/>
                  </a:ext>
                </a:extLst>
              </p:cNvPr>
              <p:cNvSpPr/>
              <p:nvPr/>
            </p:nvSpPr>
            <p:spPr>
              <a:xfrm>
                <a:off x="6200562" y="3293984"/>
                <a:ext cx="89605" cy="203200"/>
              </a:xfrm>
              <a:prstGeom prst="arc">
                <a:avLst>
                  <a:gd name="adj1" fmla="val 18566389"/>
                  <a:gd name="adj2" fmla="val 813684"/>
                </a:avLst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614F77E-DF93-9661-A6D0-59B941DDE85A}"/>
                  </a:ext>
                </a:extLst>
              </p14:cNvPr>
              <p14:cNvContentPartPr/>
              <p14:nvPr/>
            </p14:nvContentPartPr>
            <p14:xfrm>
              <a:off x="11956586" y="2106751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614F77E-DF93-9661-A6D0-59B941DDE8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38586" y="2089111"/>
                <a:ext cx="36000" cy="3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6" name="Gerader Verbinder 17">
            <a:extLst>
              <a:ext uri="{FF2B5EF4-FFF2-40B4-BE49-F238E27FC236}">
                <a16:creationId xmlns:a16="http://schemas.microsoft.com/office/drawing/2014/main" id="{86186366-61A3-7AE4-4976-76BCA02D15BA}"/>
              </a:ext>
            </a:extLst>
          </p:cNvPr>
          <p:cNvCxnSpPr/>
          <p:nvPr/>
        </p:nvCxnSpPr>
        <p:spPr>
          <a:xfrm flipH="1">
            <a:off x="5822232" y="2771261"/>
            <a:ext cx="446649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14">
            <a:extLst>
              <a:ext uri="{FF2B5EF4-FFF2-40B4-BE49-F238E27FC236}">
                <a16:creationId xmlns:a16="http://schemas.microsoft.com/office/drawing/2014/main" id="{3208607E-DF05-CDB3-EED1-5F988FB0AD4D}"/>
              </a:ext>
            </a:extLst>
          </p:cNvPr>
          <p:cNvCxnSpPr>
            <a:cxnSpLocks/>
          </p:cNvCxnSpPr>
          <p:nvPr/>
        </p:nvCxnSpPr>
        <p:spPr>
          <a:xfrm flipH="1">
            <a:off x="5865611" y="2070616"/>
            <a:ext cx="4090191" cy="671435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Bogen 26">
            <a:extLst>
              <a:ext uri="{FF2B5EF4-FFF2-40B4-BE49-F238E27FC236}">
                <a16:creationId xmlns:a16="http://schemas.microsoft.com/office/drawing/2014/main" id="{6D648638-1D7A-7C5A-D5D1-D769729FD4E2}"/>
              </a:ext>
            </a:extLst>
          </p:cNvPr>
          <p:cNvSpPr/>
          <p:nvPr/>
        </p:nvSpPr>
        <p:spPr>
          <a:xfrm>
            <a:off x="6534060" y="2487031"/>
            <a:ext cx="221137" cy="493929"/>
          </a:xfrm>
          <a:prstGeom prst="arc">
            <a:avLst>
              <a:gd name="adj1" fmla="val 18566389"/>
              <a:gd name="adj2" fmla="val 81368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b="1">
              <a:ln w="76200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9" name="Gerader Verbinder 22">
            <a:extLst>
              <a:ext uri="{FF2B5EF4-FFF2-40B4-BE49-F238E27FC236}">
                <a16:creationId xmlns:a16="http://schemas.microsoft.com/office/drawing/2014/main" id="{9C670DB1-E655-7ED9-DE12-5D35ADCED94A}"/>
              </a:ext>
            </a:extLst>
          </p:cNvPr>
          <p:cNvCxnSpPr>
            <a:cxnSpLocks/>
          </p:cNvCxnSpPr>
          <p:nvPr/>
        </p:nvCxnSpPr>
        <p:spPr>
          <a:xfrm flipH="1">
            <a:off x="2530833" y="1443273"/>
            <a:ext cx="1465555" cy="214029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0">
            <a:extLst>
              <a:ext uri="{FF2B5EF4-FFF2-40B4-BE49-F238E27FC236}">
                <a16:creationId xmlns:a16="http://schemas.microsoft.com/office/drawing/2014/main" id="{49E13B1D-BADF-9B4C-94C0-28EC49EC69A1}"/>
              </a:ext>
            </a:extLst>
          </p:cNvPr>
          <p:cNvCxnSpPr/>
          <p:nvPr/>
        </p:nvCxnSpPr>
        <p:spPr>
          <a:xfrm flipV="1">
            <a:off x="431617" y="3444475"/>
            <a:ext cx="3890621" cy="342995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Bogen 25">
            <a:extLst>
              <a:ext uri="{FF2B5EF4-FFF2-40B4-BE49-F238E27FC236}">
                <a16:creationId xmlns:a16="http://schemas.microsoft.com/office/drawing/2014/main" id="{5A986B0C-1D0D-E2C4-2362-CCF452C1BAA8}"/>
              </a:ext>
            </a:extLst>
          </p:cNvPr>
          <p:cNvSpPr/>
          <p:nvPr/>
        </p:nvSpPr>
        <p:spPr>
          <a:xfrm>
            <a:off x="2642755" y="3066020"/>
            <a:ext cx="537260" cy="895219"/>
          </a:xfrm>
          <a:prstGeom prst="arc">
            <a:avLst>
              <a:gd name="adj1" fmla="val 16200000"/>
              <a:gd name="adj2" fmla="val 21566796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857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F3BB1-8EEF-D30C-6DDE-19376A99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28</a:t>
            </a:fld>
            <a:endParaRPr lang="en-US" noProof="1"/>
          </a:p>
        </p:txBody>
      </p:sp>
      <p:pic>
        <p:nvPicPr>
          <p:cNvPr id="7" name="Inhaltsplatzhalter 10">
            <a:extLst>
              <a:ext uri="{FF2B5EF4-FFF2-40B4-BE49-F238E27FC236}">
                <a16:creationId xmlns:a16="http://schemas.microsoft.com/office/drawing/2014/main" id="{CF645B8E-9DDC-EA82-68B3-BC29E50043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7" r="30542" b="9553"/>
          <a:stretch/>
        </p:blipFill>
        <p:spPr>
          <a:xfrm>
            <a:off x="0" y="0"/>
            <a:ext cx="5361711" cy="5059017"/>
          </a:xfrm>
          <a:prstGeom prst="rect">
            <a:avLst/>
          </a:prstGeom>
        </p:spPr>
      </p:pic>
      <p:pic>
        <p:nvPicPr>
          <p:cNvPr id="8" name="Inhaltsplatzhalter 12">
            <a:extLst>
              <a:ext uri="{FF2B5EF4-FFF2-40B4-BE49-F238E27FC236}">
                <a16:creationId xmlns:a16="http://schemas.microsoft.com/office/drawing/2014/main" id="{228A924E-0081-1456-5E9A-CA74531DCB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67" b="20939"/>
          <a:stretch/>
        </p:blipFill>
        <p:spPr>
          <a:xfrm>
            <a:off x="5607914" y="-1"/>
            <a:ext cx="5361711" cy="50590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614F77E-DF93-9661-A6D0-59B941DDE85A}"/>
                  </a:ext>
                </a:extLst>
              </p14:cNvPr>
              <p14:cNvContentPartPr/>
              <p14:nvPr/>
            </p14:nvContentPartPr>
            <p14:xfrm>
              <a:off x="11956586" y="2106751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614F77E-DF93-9661-A6D0-59B941DDE8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38586" y="2089111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9372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02AB212-92D3-4E0B-9CA1-AD128642A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9593" y="1152144"/>
            <a:ext cx="7680032" cy="2044365"/>
          </a:xfrm>
        </p:spPr>
        <p:txBody>
          <a:bodyPr>
            <a:normAutofit fontScale="90000"/>
          </a:bodyPr>
          <a:lstStyle/>
          <a:p>
            <a:r>
              <a:rPr lang="de-DE" dirty="0"/>
              <a:t>Spezialisierung einer Unfallerkennung am Zweirad mittels Smartphone auf Unabhängigkeit der Trageposition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7987AAC-71A6-4024-B5DD-3967DB1404B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Cand. M.Sc. Oays Darwish</a:t>
            </a:r>
          </a:p>
          <a:p>
            <a:r>
              <a:rPr lang="en-US" dirty="0"/>
              <a:t>15.11.2022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8D59C7C-94F7-46D5-8B79-9703C34BD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Einleitung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499D13B-2478-4D48-AF90-9D2DFD2D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</a:t>
            </a:fld>
            <a:endParaRPr lang="en-US" noProof="1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20739D4-05DB-40C4-9D96-E729756769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In DE: 3,8 Millionen Motorräder – 2012</a:t>
            </a:r>
          </a:p>
          <a:p>
            <a:pPr lvl="1"/>
            <a:r>
              <a:rPr lang="de-DE" dirty="0"/>
              <a:t>7,26% aller zugelassener Kraftfahrzeuge</a:t>
            </a:r>
          </a:p>
          <a:p>
            <a:endParaRPr lang="de-DE" dirty="0"/>
          </a:p>
          <a:p>
            <a:r>
              <a:rPr lang="de-DE" dirty="0"/>
              <a:t>In den USA: Motorradfahrer-Tote 27-Mal als PKW-Fahrer – 2018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D877C218-7572-47C7-8EF4-CFC6F5A3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 und Fakten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78A1B53-EE16-4201-9A99-D211C5B45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7718859D-8DE3-7758-A0A4-366BE27290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r="429"/>
          <a:stretch/>
        </p:blipFill>
        <p:spPr>
          <a:xfrm>
            <a:off x="5484599" y="1296000"/>
            <a:ext cx="4914900" cy="3531945"/>
          </a:xfrm>
          <a:ln>
            <a:solidFill>
              <a:schemeClr val="accent2"/>
            </a:solidFill>
          </a:ln>
        </p:spPr>
      </p:pic>
      <p:sp>
        <p:nvSpPr>
          <p:cNvPr id="8" name="Textfeld 2">
            <a:extLst>
              <a:ext uri="{FF2B5EF4-FFF2-40B4-BE49-F238E27FC236}">
                <a16:creationId xmlns:a16="http://schemas.microsoft.com/office/drawing/2014/main" id="{6195FF29-F9EF-461C-0D1D-CC8C74DEC8C6}"/>
              </a:ext>
            </a:extLst>
          </p:cNvPr>
          <p:cNvSpPr txBox="1"/>
          <p:nvPr/>
        </p:nvSpPr>
        <p:spPr>
          <a:xfrm>
            <a:off x="5484598" y="4827945"/>
            <a:ext cx="4913999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Abb. 1: Geschwindigkeitsüberschreitungen nach PKW- und Motorradfahrern an bestimmten Messstationen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C0C2B5-AF46-0C0A-C101-1B54BF3A133F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B39EC9-512A-8A1C-7876-F6DE729DBB7F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D540DF-1F0E-0B0C-E410-944F3B357079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5672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A7DD-E96E-4380-0B63-42C010A3C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Bosch Help Connect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130C89-9BE9-E861-CDFA-940B2E81C2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Einleitung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27F93-508A-E8F6-52E7-8A0E5DE5F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</a:t>
            </a:fld>
            <a:endParaRPr lang="en-US" noProof="1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5F1C92F-39DF-56FD-FFE8-E226A979C1AD}"/>
              </a:ext>
            </a:extLst>
          </p:cNvPr>
          <p:cNvGrpSpPr/>
          <p:nvPr/>
        </p:nvGrpSpPr>
        <p:grpSpPr>
          <a:xfrm>
            <a:off x="557933" y="1632710"/>
            <a:ext cx="9853333" cy="2905192"/>
            <a:chOff x="493302" y="1356554"/>
            <a:chExt cx="11422473" cy="3367843"/>
          </a:xfrm>
        </p:grpSpPr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A3A777A9-9255-8F06-835A-7E4404DA967F}"/>
                </a:ext>
              </a:extLst>
            </p:cNvPr>
            <p:cNvSpPr>
              <a:spLocks/>
            </p:cNvSpPr>
            <p:nvPr/>
          </p:nvSpPr>
          <p:spPr>
            <a:xfrm>
              <a:off x="5305952" y="1923837"/>
              <a:ext cx="2173417" cy="2286121"/>
            </a:xfrm>
            <a:prstGeom prst="ellipse">
              <a:avLst/>
            </a:prstGeom>
            <a:solidFill>
              <a:srgbClr val="FFFFFF">
                <a:alpha val="7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A6BEAA12-B0C9-8F7F-A9E3-2360AFDB9761}"/>
                </a:ext>
              </a:extLst>
            </p:cNvPr>
            <p:cNvSpPr>
              <a:spLocks/>
            </p:cNvSpPr>
            <p:nvPr/>
          </p:nvSpPr>
          <p:spPr>
            <a:xfrm>
              <a:off x="2510707" y="1894755"/>
              <a:ext cx="3056091" cy="361551"/>
            </a:xfrm>
            <a:custGeom>
              <a:avLst/>
              <a:gdLst>
                <a:gd name="connsiteX0" fmla="*/ 0 w 2276475"/>
                <a:gd name="connsiteY0" fmla="*/ 286114 h 286114"/>
                <a:gd name="connsiteX1" fmla="*/ 1085850 w 2276475"/>
                <a:gd name="connsiteY1" fmla="*/ 364 h 286114"/>
                <a:gd name="connsiteX2" fmla="*/ 2276475 w 2276475"/>
                <a:gd name="connsiteY2" fmla="*/ 238489 h 286114"/>
                <a:gd name="connsiteX0" fmla="*/ 0 w 2276475"/>
                <a:gd name="connsiteY0" fmla="*/ 238696 h 238696"/>
                <a:gd name="connsiteX1" fmla="*/ 1095375 w 2276475"/>
                <a:gd name="connsiteY1" fmla="*/ 571 h 238696"/>
                <a:gd name="connsiteX2" fmla="*/ 2276475 w 2276475"/>
                <a:gd name="connsiteY2" fmla="*/ 191071 h 238696"/>
                <a:gd name="connsiteX0" fmla="*/ 0 w 2276475"/>
                <a:gd name="connsiteY0" fmla="*/ 238696 h 238696"/>
                <a:gd name="connsiteX1" fmla="*/ 1150144 w 2276475"/>
                <a:gd name="connsiteY1" fmla="*/ 571 h 238696"/>
                <a:gd name="connsiteX2" fmla="*/ 2276475 w 2276475"/>
                <a:gd name="connsiteY2" fmla="*/ 191071 h 238696"/>
                <a:gd name="connsiteX0" fmla="*/ 0 w 2276475"/>
                <a:gd name="connsiteY0" fmla="*/ 238696 h 238696"/>
                <a:gd name="connsiteX1" fmla="*/ 1152525 w 2276475"/>
                <a:gd name="connsiteY1" fmla="*/ 571 h 238696"/>
                <a:gd name="connsiteX2" fmla="*/ 2276475 w 2276475"/>
                <a:gd name="connsiteY2" fmla="*/ 191071 h 238696"/>
                <a:gd name="connsiteX0" fmla="*/ 0 w 2276475"/>
                <a:gd name="connsiteY0" fmla="*/ 238132 h 238132"/>
                <a:gd name="connsiteX1" fmla="*/ 1152525 w 2276475"/>
                <a:gd name="connsiteY1" fmla="*/ 7 h 238132"/>
                <a:gd name="connsiteX2" fmla="*/ 2276475 w 2276475"/>
                <a:gd name="connsiteY2" fmla="*/ 190507 h 23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75" h="238132">
                  <a:moveTo>
                    <a:pt x="0" y="238132"/>
                  </a:moveTo>
                  <a:cubicBezTo>
                    <a:pt x="353219" y="99225"/>
                    <a:pt x="773113" y="800"/>
                    <a:pt x="1152525" y="7"/>
                  </a:cubicBezTo>
                  <a:cubicBezTo>
                    <a:pt x="1531937" y="-786"/>
                    <a:pt x="1870868" y="67476"/>
                    <a:pt x="2276475" y="190507"/>
                  </a:cubicBezTo>
                </a:path>
              </a:pathLst>
            </a:custGeom>
            <a:noFill/>
            <a:ln w="19050" cap="flat" cmpd="sng" algn="ctr">
              <a:solidFill>
                <a:srgbClr val="073C62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endParaRPr>
            </a:p>
          </p:txBody>
        </p:sp>
        <p:grpSp>
          <p:nvGrpSpPr>
            <p:cNvPr id="13" name="Group 8">
              <a:extLst>
                <a:ext uri="{FF2B5EF4-FFF2-40B4-BE49-F238E27FC236}">
                  <a16:creationId xmlns:a16="http://schemas.microsoft.com/office/drawing/2014/main" id="{3510BEAA-469D-9E59-C514-18BFF4DDBC5C}"/>
                </a:ext>
              </a:extLst>
            </p:cNvPr>
            <p:cNvGrpSpPr/>
            <p:nvPr/>
          </p:nvGrpSpPr>
          <p:grpSpPr>
            <a:xfrm>
              <a:off x="2594714" y="3847629"/>
              <a:ext cx="3113560" cy="669225"/>
              <a:chOff x="2024118" y="4076986"/>
              <a:chExt cx="2578616" cy="526921"/>
            </a:xfrm>
          </p:grpSpPr>
          <p:sp>
            <p:nvSpPr>
              <p:cNvPr id="41" name="Freeform 75">
                <a:extLst>
                  <a:ext uri="{FF2B5EF4-FFF2-40B4-BE49-F238E27FC236}">
                    <a16:creationId xmlns:a16="http://schemas.microsoft.com/office/drawing/2014/main" id="{33E7CAC6-0393-57C8-11F8-83136CA16496}"/>
                  </a:ext>
                </a:extLst>
              </p:cNvPr>
              <p:cNvSpPr>
                <a:spLocks/>
              </p:cNvSpPr>
              <p:nvPr/>
            </p:nvSpPr>
            <p:spPr>
              <a:xfrm rot="11075394">
                <a:off x="2082905" y="4159866"/>
                <a:ext cx="2519829" cy="444041"/>
              </a:xfrm>
              <a:custGeom>
                <a:avLst/>
                <a:gdLst>
                  <a:gd name="connsiteX0" fmla="*/ 0 w 2276475"/>
                  <a:gd name="connsiteY0" fmla="*/ 286114 h 286114"/>
                  <a:gd name="connsiteX1" fmla="*/ 1085850 w 2276475"/>
                  <a:gd name="connsiteY1" fmla="*/ 364 h 286114"/>
                  <a:gd name="connsiteX2" fmla="*/ 2276475 w 2276475"/>
                  <a:gd name="connsiteY2" fmla="*/ 238489 h 286114"/>
                  <a:gd name="connsiteX0" fmla="*/ 0 w 2276475"/>
                  <a:gd name="connsiteY0" fmla="*/ 238696 h 238696"/>
                  <a:gd name="connsiteX1" fmla="*/ 1095375 w 2276475"/>
                  <a:gd name="connsiteY1" fmla="*/ 571 h 238696"/>
                  <a:gd name="connsiteX2" fmla="*/ 2276475 w 2276475"/>
                  <a:gd name="connsiteY2" fmla="*/ 191071 h 238696"/>
                  <a:gd name="connsiteX0" fmla="*/ 0 w 2276475"/>
                  <a:gd name="connsiteY0" fmla="*/ 238696 h 238696"/>
                  <a:gd name="connsiteX1" fmla="*/ 1150144 w 2276475"/>
                  <a:gd name="connsiteY1" fmla="*/ 571 h 238696"/>
                  <a:gd name="connsiteX2" fmla="*/ 2276475 w 2276475"/>
                  <a:gd name="connsiteY2" fmla="*/ 191071 h 238696"/>
                  <a:gd name="connsiteX0" fmla="*/ 0 w 2276475"/>
                  <a:gd name="connsiteY0" fmla="*/ 238696 h 238696"/>
                  <a:gd name="connsiteX1" fmla="*/ 1152525 w 2276475"/>
                  <a:gd name="connsiteY1" fmla="*/ 571 h 238696"/>
                  <a:gd name="connsiteX2" fmla="*/ 2276475 w 2276475"/>
                  <a:gd name="connsiteY2" fmla="*/ 191071 h 238696"/>
                  <a:gd name="connsiteX0" fmla="*/ 0 w 2276475"/>
                  <a:gd name="connsiteY0" fmla="*/ 238132 h 238132"/>
                  <a:gd name="connsiteX1" fmla="*/ 1152525 w 2276475"/>
                  <a:gd name="connsiteY1" fmla="*/ 7 h 238132"/>
                  <a:gd name="connsiteX2" fmla="*/ 2276475 w 2276475"/>
                  <a:gd name="connsiteY2" fmla="*/ 190507 h 238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6475" h="238132">
                    <a:moveTo>
                      <a:pt x="0" y="238132"/>
                    </a:moveTo>
                    <a:cubicBezTo>
                      <a:pt x="353219" y="99225"/>
                      <a:pt x="773113" y="800"/>
                      <a:pt x="1152525" y="7"/>
                    </a:cubicBezTo>
                    <a:cubicBezTo>
                      <a:pt x="1531937" y="-786"/>
                      <a:pt x="1870868" y="67476"/>
                      <a:pt x="2276475" y="190507"/>
                    </a:cubicBezTo>
                  </a:path>
                </a:pathLst>
              </a:custGeom>
              <a:noFill/>
              <a:ln w="19050" cap="flat" cmpd="sng" algn="ctr">
                <a:solidFill>
                  <a:srgbClr val="073C62"/>
                </a:solidFill>
                <a:prstDash val="solid"/>
              </a:ln>
              <a:effectLst/>
            </p:spPr>
            <p:txBody>
              <a:bodyPr wrap="square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sch Office Sans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2" name="Isosceles Triangle 77">
                <a:extLst>
                  <a:ext uri="{FF2B5EF4-FFF2-40B4-BE49-F238E27FC236}">
                    <a16:creationId xmlns:a16="http://schemas.microsoft.com/office/drawing/2014/main" id="{0BFA78DE-2835-1B08-873A-D517C19E64B9}"/>
                  </a:ext>
                </a:extLst>
              </p:cNvPr>
              <p:cNvSpPr>
                <a:spLocks/>
              </p:cNvSpPr>
              <p:nvPr/>
            </p:nvSpPr>
            <p:spPr>
              <a:xfrm rot="18271620">
                <a:off x="2029360" y="4071744"/>
                <a:ext cx="120685" cy="131169"/>
              </a:xfrm>
              <a:prstGeom prst="triangle">
                <a:avLst/>
              </a:prstGeom>
              <a:solidFill>
                <a:srgbClr val="073C62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wrap="squar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</p:grpSp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0A149EB3-6E07-32D5-2357-6185BF2465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2036" y="3234352"/>
              <a:ext cx="312891" cy="231703"/>
            </a:xfrm>
            <a:custGeom>
              <a:avLst/>
              <a:gdLst>
                <a:gd name="T0" fmla="*/ 611 w 618"/>
                <a:gd name="T1" fmla="*/ 447 h 447"/>
                <a:gd name="T2" fmla="*/ 450 w 618"/>
                <a:gd name="T3" fmla="*/ 447 h 447"/>
                <a:gd name="T4" fmla="*/ 443 w 618"/>
                <a:gd name="T5" fmla="*/ 440 h 447"/>
                <a:gd name="T6" fmla="*/ 443 w 618"/>
                <a:gd name="T7" fmla="*/ 7 h 447"/>
                <a:gd name="T8" fmla="*/ 450 w 618"/>
                <a:gd name="T9" fmla="*/ 0 h 447"/>
                <a:gd name="T10" fmla="*/ 611 w 618"/>
                <a:gd name="T11" fmla="*/ 0 h 447"/>
                <a:gd name="T12" fmla="*/ 618 w 618"/>
                <a:gd name="T13" fmla="*/ 7 h 447"/>
                <a:gd name="T14" fmla="*/ 618 w 618"/>
                <a:gd name="T15" fmla="*/ 440 h 447"/>
                <a:gd name="T16" fmla="*/ 611 w 618"/>
                <a:gd name="T17" fmla="*/ 447 h 447"/>
                <a:gd name="T18" fmla="*/ 457 w 618"/>
                <a:gd name="T19" fmla="*/ 433 h 447"/>
                <a:gd name="T20" fmla="*/ 604 w 618"/>
                <a:gd name="T21" fmla="*/ 433 h 447"/>
                <a:gd name="T22" fmla="*/ 604 w 618"/>
                <a:gd name="T23" fmla="*/ 14 h 447"/>
                <a:gd name="T24" fmla="*/ 457 w 618"/>
                <a:gd name="T25" fmla="*/ 14 h 447"/>
                <a:gd name="T26" fmla="*/ 457 w 618"/>
                <a:gd name="T27" fmla="*/ 433 h 447"/>
                <a:gd name="T28" fmla="*/ 389 w 618"/>
                <a:gd name="T29" fmla="*/ 447 h 447"/>
                <a:gd name="T30" fmla="*/ 228 w 618"/>
                <a:gd name="T31" fmla="*/ 447 h 447"/>
                <a:gd name="T32" fmla="*/ 221 w 618"/>
                <a:gd name="T33" fmla="*/ 440 h 447"/>
                <a:gd name="T34" fmla="*/ 221 w 618"/>
                <a:gd name="T35" fmla="*/ 110 h 447"/>
                <a:gd name="T36" fmla="*/ 228 w 618"/>
                <a:gd name="T37" fmla="*/ 103 h 447"/>
                <a:gd name="T38" fmla="*/ 389 w 618"/>
                <a:gd name="T39" fmla="*/ 103 h 447"/>
                <a:gd name="T40" fmla="*/ 396 w 618"/>
                <a:gd name="T41" fmla="*/ 110 h 447"/>
                <a:gd name="T42" fmla="*/ 396 w 618"/>
                <a:gd name="T43" fmla="*/ 440 h 447"/>
                <a:gd name="T44" fmla="*/ 389 w 618"/>
                <a:gd name="T45" fmla="*/ 447 h 447"/>
                <a:gd name="T46" fmla="*/ 235 w 618"/>
                <a:gd name="T47" fmla="*/ 433 h 447"/>
                <a:gd name="T48" fmla="*/ 382 w 618"/>
                <a:gd name="T49" fmla="*/ 433 h 447"/>
                <a:gd name="T50" fmla="*/ 382 w 618"/>
                <a:gd name="T51" fmla="*/ 117 h 447"/>
                <a:gd name="T52" fmla="*/ 235 w 618"/>
                <a:gd name="T53" fmla="*/ 117 h 447"/>
                <a:gd name="T54" fmla="*/ 235 w 618"/>
                <a:gd name="T55" fmla="*/ 433 h 447"/>
                <a:gd name="T56" fmla="*/ 168 w 618"/>
                <a:gd name="T57" fmla="*/ 447 h 447"/>
                <a:gd name="T58" fmla="*/ 7 w 618"/>
                <a:gd name="T59" fmla="*/ 447 h 447"/>
                <a:gd name="T60" fmla="*/ 0 w 618"/>
                <a:gd name="T61" fmla="*/ 440 h 447"/>
                <a:gd name="T62" fmla="*/ 0 w 618"/>
                <a:gd name="T63" fmla="*/ 224 h 447"/>
                <a:gd name="T64" fmla="*/ 7 w 618"/>
                <a:gd name="T65" fmla="*/ 217 h 447"/>
                <a:gd name="T66" fmla="*/ 168 w 618"/>
                <a:gd name="T67" fmla="*/ 217 h 447"/>
                <a:gd name="T68" fmla="*/ 175 w 618"/>
                <a:gd name="T69" fmla="*/ 224 h 447"/>
                <a:gd name="T70" fmla="*/ 175 w 618"/>
                <a:gd name="T71" fmla="*/ 440 h 447"/>
                <a:gd name="T72" fmla="*/ 168 w 618"/>
                <a:gd name="T73" fmla="*/ 447 h 447"/>
                <a:gd name="T74" fmla="*/ 14 w 618"/>
                <a:gd name="T75" fmla="*/ 433 h 447"/>
                <a:gd name="T76" fmla="*/ 161 w 618"/>
                <a:gd name="T77" fmla="*/ 433 h 447"/>
                <a:gd name="T78" fmla="*/ 161 w 618"/>
                <a:gd name="T79" fmla="*/ 231 h 447"/>
                <a:gd name="T80" fmla="*/ 14 w 618"/>
                <a:gd name="T81" fmla="*/ 231 h 447"/>
                <a:gd name="T82" fmla="*/ 14 w 618"/>
                <a:gd name="T83" fmla="*/ 43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18" h="447">
                  <a:moveTo>
                    <a:pt x="611" y="447"/>
                  </a:moveTo>
                  <a:cubicBezTo>
                    <a:pt x="450" y="447"/>
                    <a:pt x="450" y="447"/>
                    <a:pt x="450" y="447"/>
                  </a:cubicBezTo>
                  <a:cubicBezTo>
                    <a:pt x="446" y="447"/>
                    <a:pt x="443" y="444"/>
                    <a:pt x="443" y="440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3" y="3"/>
                    <a:pt x="446" y="0"/>
                    <a:pt x="450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15" y="0"/>
                    <a:pt x="618" y="3"/>
                    <a:pt x="618" y="7"/>
                  </a:cubicBezTo>
                  <a:cubicBezTo>
                    <a:pt x="618" y="440"/>
                    <a:pt x="618" y="440"/>
                    <a:pt x="618" y="440"/>
                  </a:cubicBezTo>
                  <a:cubicBezTo>
                    <a:pt x="618" y="444"/>
                    <a:pt x="615" y="447"/>
                    <a:pt x="611" y="447"/>
                  </a:cubicBezTo>
                  <a:close/>
                  <a:moveTo>
                    <a:pt x="457" y="433"/>
                  </a:moveTo>
                  <a:cubicBezTo>
                    <a:pt x="604" y="433"/>
                    <a:pt x="604" y="433"/>
                    <a:pt x="604" y="433"/>
                  </a:cubicBezTo>
                  <a:cubicBezTo>
                    <a:pt x="604" y="14"/>
                    <a:pt x="604" y="14"/>
                    <a:pt x="604" y="14"/>
                  </a:cubicBezTo>
                  <a:cubicBezTo>
                    <a:pt x="457" y="14"/>
                    <a:pt x="457" y="14"/>
                    <a:pt x="457" y="14"/>
                  </a:cubicBezTo>
                  <a:lnTo>
                    <a:pt x="457" y="433"/>
                  </a:lnTo>
                  <a:close/>
                  <a:moveTo>
                    <a:pt x="389" y="447"/>
                  </a:moveTo>
                  <a:cubicBezTo>
                    <a:pt x="228" y="447"/>
                    <a:pt x="228" y="447"/>
                    <a:pt x="228" y="447"/>
                  </a:cubicBezTo>
                  <a:cubicBezTo>
                    <a:pt x="225" y="447"/>
                    <a:pt x="221" y="444"/>
                    <a:pt x="221" y="440"/>
                  </a:cubicBezTo>
                  <a:cubicBezTo>
                    <a:pt x="221" y="110"/>
                    <a:pt x="221" y="110"/>
                    <a:pt x="221" y="110"/>
                  </a:cubicBezTo>
                  <a:cubicBezTo>
                    <a:pt x="221" y="106"/>
                    <a:pt x="225" y="103"/>
                    <a:pt x="228" y="103"/>
                  </a:cubicBezTo>
                  <a:cubicBezTo>
                    <a:pt x="389" y="103"/>
                    <a:pt x="389" y="103"/>
                    <a:pt x="389" y="103"/>
                  </a:cubicBezTo>
                  <a:cubicBezTo>
                    <a:pt x="393" y="103"/>
                    <a:pt x="396" y="106"/>
                    <a:pt x="396" y="110"/>
                  </a:cubicBezTo>
                  <a:cubicBezTo>
                    <a:pt x="396" y="440"/>
                    <a:pt x="396" y="440"/>
                    <a:pt x="396" y="440"/>
                  </a:cubicBezTo>
                  <a:cubicBezTo>
                    <a:pt x="396" y="444"/>
                    <a:pt x="393" y="447"/>
                    <a:pt x="389" y="447"/>
                  </a:cubicBezTo>
                  <a:close/>
                  <a:moveTo>
                    <a:pt x="235" y="433"/>
                  </a:moveTo>
                  <a:cubicBezTo>
                    <a:pt x="382" y="433"/>
                    <a:pt x="382" y="433"/>
                    <a:pt x="382" y="433"/>
                  </a:cubicBezTo>
                  <a:cubicBezTo>
                    <a:pt x="382" y="117"/>
                    <a:pt x="382" y="117"/>
                    <a:pt x="382" y="117"/>
                  </a:cubicBezTo>
                  <a:cubicBezTo>
                    <a:pt x="235" y="117"/>
                    <a:pt x="235" y="117"/>
                    <a:pt x="235" y="117"/>
                  </a:cubicBezTo>
                  <a:lnTo>
                    <a:pt x="235" y="433"/>
                  </a:lnTo>
                  <a:close/>
                  <a:moveTo>
                    <a:pt x="168" y="447"/>
                  </a:moveTo>
                  <a:cubicBezTo>
                    <a:pt x="7" y="447"/>
                    <a:pt x="7" y="447"/>
                    <a:pt x="7" y="447"/>
                  </a:cubicBezTo>
                  <a:cubicBezTo>
                    <a:pt x="3" y="447"/>
                    <a:pt x="0" y="444"/>
                    <a:pt x="0" y="440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20"/>
                    <a:pt x="3" y="217"/>
                    <a:pt x="7" y="217"/>
                  </a:cubicBezTo>
                  <a:cubicBezTo>
                    <a:pt x="168" y="217"/>
                    <a:pt x="168" y="217"/>
                    <a:pt x="168" y="217"/>
                  </a:cubicBezTo>
                  <a:cubicBezTo>
                    <a:pt x="172" y="217"/>
                    <a:pt x="175" y="220"/>
                    <a:pt x="175" y="224"/>
                  </a:cubicBezTo>
                  <a:cubicBezTo>
                    <a:pt x="175" y="440"/>
                    <a:pt x="175" y="440"/>
                    <a:pt x="175" y="440"/>
                  </a:cubicBezTo>
                  <a:cubicBezTo>
                    <a:pt x="175" y="444"/>
                    <a:pt x="172" y="447"/>
                    <a:pt x="168" y="447"/>
                  </a:cubicBezTo>
                  <a:close/>
                  <a:moveTo>
                    <a:pt x="14" y="433"/>
                  </a:moveTo>
                  <a:cubicBezTo>
                    <a:pt x="161" y="433"/>
                    <a:pt x="161" y="433"/>
                    <a:pt x="161" y="433"/>
                  </a:cubicBezTo>
                  <a:cubicBezTo>
                    <a:pt x="161" y="231"/>
                    <a:pt x="161" y="231"/>
                    <a:pt x="161" y="231"/>
                  </a:cubicBezTo>
                  <a:cubicBezTo>
                    <a:pt x="14" y="231"/>
                    <a:pt x="14" y="231"/>
                    <a:pt x="14" y="231"/>
                  </a:cubicBezTo>
                  <a:lnTo>
                    <a:pt x="14" y="4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endParaRPr>
            </a:p>
          </p:txBody>
        </p:sp>
        <p:sp>
          <p:nvSpPr>
            <p:cNvPr id="15" name="Freeform 126">
              <a:extLst>
                <a:ext uri="{FF2B5EF4-FFF2-40B4-BE49-F238E27FC236}">
                  <a16:creationId xmlns:a16="http://schemas.microsoft.com/office/drawing/2014/main" id="{9FDD1C7C-97F9-3BEB-AD7D-7957E4D337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9990" y="2674660"/>
              <a:ext cx="243931" cy="377792"/>
            </a:xfrm>
            <a:custGeom>
              <a:avLst/>
              <a:gdLst>
                <a:gd name="T0" fmla="*/ 237 w 475"/>
                <a:gd name="T1" fmla="*/ 681 h 681"/>
                <a:gd name="T2" fmla="*/ 233 w 475"/>
                <a:gd name="T3" fmla="*/ 679 h 681"/>
                <a:gd name="T4" fmla="*/ 0 w 475"/>
                <a:gd name="T5" fmla="*/ 243 h 681"/>
                <a:gd name="T6" fmla="*/ 237 w 475"/>
                <a:gd name="T7" fmla="*/ 0 h 681"/>
                <a:gd name="T8" fmla="*/ 475 w 475"/>
                <a:gd name="T9" fmla="*/ 243 h 681"/>
                <a:gd name="T10" fmla="*/ 242 w 475"/>
                <a:gd name="T11" fmla="*/ 679 h 681"/>
                <a:gd name="T12" fmla="*/ 237 w 475"/>
                <a:gd name="T13" fmla="*/ 681 h 681"/>
                <a:gd name="T14" fmla="*/ 237 w 475"/>
                <a:gd name="T15" fmla="*/ 14 h 681"/>
                <a:gd name="T16" fmla="*/ 14 w 475"/>
                <a:gd name="T17" fmla="*/ 243 h 681"/>
                <a:gd name="T18" fmla="*/ 128 w 475"/>
                <a:gd name="T19" fmla="*/ 538 h 681"/>
                <a:gd name="T20" fmla="*/ 237 w 475"/>
                <a:gd name="T21" fmla="*/ 665 h 681"/>
                <a:gd name="T22" fmla="*/ 347 w 475"/>
                <a:gd name="T23" fmla="*/ 538 h 681"/>
                <a:gd name="T24" fmla="*/ 461 w 475"/>
                <a:gd name="T25" fmla="*/ 243 h 681"/>
                <a:gd name="T26" fmla="*/ 237 w 475"/>
                <a:gd name="T27" fmla="*/ 14 h 681"/>
                <a:gd name="T28" fmla="*/ 237 w 475"/>
                <a:gd name="T29" fmla="*/ 383 h 681"/>
                <a:gd name="T30" fmla="*/ 101 w 475"/>
                <a:gd name="T31" fmla="*/ 243 h 681"/>
                <a:gd name="T32" fmla="*/ 237 w 475"/>
                <a:gd name="T33" fmla="*/ 104 h 681"/>
                <a:gd name="T34" fmla="*/ 374 w 475"/>
                <a:gd name="T35" fmla="*/ 243 h 681"/>
                <a:gd name="T36" fmla="*/ 237 w 475"/>
                <a:gd name="T37" fmla="*/ 383 h 681"/>
                <a:gd name="T38" fmla="*/ 237 w 475"/>
                <a:gd name="T39" fmla="*/ 118 h 681"/>
                <a:gd name="T40" fmla="*/ 115 w 475"/>
                <a:gd name="T41" fmla="*/ 243 h 681"/>
                <a:gd name="T42" fmla="*/ 237 w 475"/>
                <a:gd name="T43" fmla="*/ 369 h 681"/>
                <a:gd name="T44" fmla="*/ 360 w 475"/>
                <a:gd name="T45" fmla="*/ 243 h 681"/>
                <a:gd name="T46" fmla="*/ 237 w 475"/>
                <a:gd name="T47" fmla="*/ 11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75" h="681">
                  <a:moveTo>
                    <a:pt x="237" y="681"/>
                  </a:moveTo>
                  <a:cubicBezTo>
                    <a:pt x="236" y="681"/>
                    <a:pt x="234" y="681"/>
                    <a:pt x="233" y="679"/>
                  </a:cubicBezTo>
                  <a:cubicBezTo>
                    <a:pt x="230" y="677"/>
                    <a:pt x="0" y="466"/>
                    <a:pt x="0" y="243"/>
                  </a:cubicBezTo>
                  <a:cubicBezTo>
                    <a:pt x="0" y="109"/>
                    <a:pt x="106" y="0"/>
                    <a:pt x="237" y="0"/>
                  </a:cubicBezTo>
                  <a:cubicBezTo>
                    <a:pt x="369" y="0"/>
                    <a:pt x="475" y="109"/>
                    <a:pt x="475" y="243"/>
                  </a:cubicBezTo>
                  <a:cubicBezTo>
                    <a:pt x="475" y="466"/>
                    <a:pt x="244" y="677"/>
                    <a:pt x="242" y="679"/>
                  </a:cubicBezTo>
                  <a:cubicBezTo>
                    <a:pt x="241" y="681"/>
                    <a:pt x="239" y="681"/>
                    <a:pt x="237" y="681"/>
                  </a:cubicBezTo>
                  <a:close/>
                  <a:moveTo>
                    <a:pt x="237" y="14"/>
                  </a:moveTo>
                  <a:cubicBezTo>
                    <a:pt x="114" y="14"/>
                    <a:pt x="14" y="117"/>
                    <a:pt x="14" y="243"/>
                  </a:cubicBezTo>
                  <a:cubicBezTo>
                    <a:pt x="14" y="356"/>
                    <a:pt x="76" y="466"/>
                    <a:pt x="128" y="538"/>
                  </a:cubicBezTo>
                  <a:cubicBezTo>
                    <a:pt x="175" y="604"/>
                    <a:pt x="223" y="651"/>
                    <a:pt x="237" y="665"/>
                  </a:cubicBezTo>
                  <a:cubicBezTo>
                    <a:pt x="252" y="650"/>
                    <a:pt x="300" y="603"/>
                    <a:pt x="347" y="538"/>
                  </a:cubicBezTo>
                  <a:cubicBezTo>
                    <a:pt x="399" y="466"/>
                    <a:pt x="461" y="356"/>
                    <a:pt x="461" y="243"/>
                  </a:cubicBezTo>
                  <a:cubicBezTo>
                    <a:pt x="461" y="117"/>
                    <a:pt x="361" y="14"/>
                    <a:pt x="237" y="14"/>
                  </a:cubicBezTo>
                  <a:close/>
                  <a:moveTo>
                    <a:pt x="237" y="383"/>
                  </a:moveTo>
                  <a:cubicBezTo>
                    <a:pt x="162" y="383"/>
                    <a:pt x="101" y="320"/>
                    <a:pt x="101" y="243"/>
                  </a:cubicBezTo>
                  <a:cubicBezTo>
                    <a:pt x="101" y="167"/>
                    <a:pt x="162" y="104"/>
                    <a:pt x="237" y="104"/>
                  </a:cubicBezTo>
                  <a:cubicBezTo>
                    <a:pt x="313" y="104"/>
                    <a:pt x="374" y="167"/>
                    <a:pt x="374" y="243"/>
                  </a:cubicBezTo>
                  <a:cubicBezTo>
                    <a:pt x="374" y="320"/>
                    <a:pt x="313" y="383"/>
                    <a:pt x="237" y="383"/>
                  </a:cubicBezTo>
                  <a:close/>
                  <a:moveTo>
                    <a:pt x="237" y="118"/>
                  </a:moveTo>
                  <a:cubicBezTo>
                    <a:pt x="170" y="118"/>
                    <a:pt x="115" y="174"/>
                    <a:pt x="115" y="243"/>
                  </a:cubicBezTo>
                  <a:cubicBezTo>
                    <a:pt x="115" y="312"/>
                    <a:pt x="170" y="369"/>
                    <a:pt x="237" y="369"/>
                  </a:cubicBezTo>
                  <a:cubicBezTo>
                    <a:pt x="305" y="369"/>
                    <a:pt x="360" y="312"/>
                    <a:pt x="360" y="243"/>
                  </a:cubicBezTo>
                  <a:cubicBezTo>
                    <a:pt x="360" y="174"/>
                    <a:pt x="305" y="118"/>
                    <a:pt x="237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endParaRPr>
            </a:p>
          </p:txBody>
        </p:sp>
        <p:grpSp>
          <p:nvGrpSpPr>
            <p:cNvPr id="16" name="Gruppieren 92">
              <a:extLst>
                <a:ext uri="{FF2B5EF4-FFF2-40B4-BE49-F238E27FC236}">
                  <a16:creationId xmlns:a16="http://schemas.microsoft.com/office/drawing/2014/main" id="{E7EB2264-3270-EA58-52C7-DF7DA2D4BFDB}"/>
                </a:ext>
              </a:extLst>
            </p:cNvPr>
            <p:cNvGrpSpPr/>
            <p:nvPr/>
          </p:nvGrpSpPr>
          <p:grpSpPr>
            <a:xfrm>
              <a:off x="9742358" y="1754300"/>
              <a:ext cx="2173417" cy="2286121"/>
              <a:chOff x="8380757" y="710071"/>
              <a:chExt cx="1800000" cy="1800000"/>
            </a:xfrm>
          </p:grpSpPr>
          <p:sp>
            <p:nvSpPr>
              <p:cNvPr id="35" name="Oval 94">
                <a:extLst>
                  <a:ext uri="{FF2B5EF4-FFF2-40B4-BE49-F238E27FC236}">
                    <a16:creationId xmlns:a16="http://schemas.microsoft.com/office/drawing/2014/main" id="{8157F689-B16A-0973-11B2-4715C80176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80757" y="710071"/>
                <a:ext cx="1800000" cy="1800000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36" name="Freeform 28">
                <a:extLst>
                  <a:ext uri="{FF2B5EF4-FFF2-40B4-BE49-F238E27FC236}">
                    <a16:creationId xmlns:a16="http://schemas.microsoft.com/office/drawing/2014/main" id="{AD5D249B-8005-7EEF-32A0-1233426B77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97962" y="1044534"/>
                <a:ext cx="697872" cy="666768"/>
              </a:xfrm>
              <a:custGeom>
                <a:avLst/>
                <a:gdLst>
                  <a:gd name="T0" fmla="*/ 676 w 676"/>
                  <a:gd name="T1" fmla="*/ 390 h 645"/>
                  <a:gd name="T2" fmla="*/ 675 w 676"/>
                  <a:gd name="T3" fmla="*/ 388 h 645"/>
                  <a:gd name="T4" fmla="*/ 516 w 676"/>
                  <a:gd name="T5" fmla="*/ 186 h 645"/>
                  <a:gd name="T6" fmla="*/ 374 w 676"/>
                  <a:gd name="T7" fmla="*/ 133 h 645"/>
                  <a:gd name="T8" fmla="*/ 281 w 676"/>
                  <a:gd name="T9" fmla="*/ 133 h 645"/>
                  <a:gd name="T10" fmla="*/ 7 w 676"/>
                  <a:gd name="T11" fmla="*/ 186 h 645"/>
                  <a:gd name="T12" fmla="*/ 0 w 676"/>
                  <a:gd name="T13" fmla="*/ 563 h 645"/>
                  <a:gd name="T14" fmla="*/ 86 w 676"/>
                  <a:gd name="T15" fmla="*/ 570 h 645"/>
                  <a:gd name="T16" fmla="*/ 249 w 676"/>
                  <a:gd name="T17" fmla="*/ 570 h 645"/>
                  <a:gd name="T18" fmla="*/ 511 w 676"/>
                  <a:gd name="T19" fmla="*/ 645 h 645"/>
                  <a:gd name="T20" fmla="*/ 669 w 676"/>
                  <a:gd name="T21" fmla="*/ 570 h 645"/>
                  <a:gd name="T22" fmla="*/ 676 w 676"/>
                  <a:gd name="T23" fmla="*/ 393 h 645"/>
                  <a:gd name="T24" fmla="*/ 655 w 676"/>
                  <a:gd name="T25" fmla="*/ 386 h 645"/>
                  <a:gd name="T26" fmla="*/ 461 w 676"/>
                  <a:gd name="T27" fmla="*/ 248 h 645"/>
                  <a:gd name="T28" fmla="*/ 655 w 676"/>
                  <a:gd name="T29" fmla="*/ 386 h 645"/>
                  <a:gd name="T30" fmla="*/ 327 w 676"/>
                  <a:gd name="T31" fmla="*/ 100 h 645"/>
                  <a:gd name="T32" fmla="*/ 360 w 676"/>
                  <a:gd name="T33" fmla="*/ 186 h 645"/>
                  <a:gd name="T34" fmla="*/ 295 w 676"/>
                  <a:gd name="T35" fmla="*/ 133 h 645"/>
                  <a:gd name="T36" fmla="*/ 100 w 676"/>
                  <a:gd name="T37" fmla="*/ 563 h 645"/>
                  <a:gd name="T38" fmla="*/ 235 w 676"/>
                  <a:gd name="T39" fmla="*/ 563 h 645"/>
                  <a:gd name="T40" fmla="*/ 511 w 676"/>
                  <a:gd name="T41" fmla="*/ 631 h 645"/>
                  <a:gd name="T42" fmla="*/ 444 w 676"/>
                  <a:gd name="T43" fmla="*/ 563 h 645"/>
                  <a:gd name="T44" fmla="*/ 511 w 676"/>
                  <a:gd name="T45" fmla="*/ 495 h 645"/>
                  <a:gd name="T46" fmla="*/ 511 w 676"/>
                  <a:gd name="T47" fmla="*/ 631 h 645"/>
                  <a:gd name="T48" fmla="*/ 511 w 676"/>
                  <a:gd name="T49" fmla="*/ 481 h 645"/>
                  <a:gd name="T50" fmla="*/ 249 w 676"/>
                  <a:gd name="T51" fmla="*/ 556 h 645"/>
                  <a:gd name="T52" fmla="*/ 86 w 676"/>
                  <a:gd name="T53" fmla="*/ 556 h 645"/>
                  <a:gd name="T54" fmla="*/ 14 w 676"/>
                  <a:gd name="T55" fmla="*/ 200 h 645"/>
                  <a:gd name="T56" fmla="*/ 539 w 676"/>
                  <a:gd name="T57" fmla="*/ 234 h 645"/>
                  <a:gd name="T58" fmla="*/ 447 w 676"/>
                  <a:gd name="T59" fmla="*/ 241 h 645"/>
                  <a:gd name="T60" fmla="*/ 454 w 676"/>
                  <a:gd name="T61" fmla="*/ 400 h 645"/>
                  <a:gd name="T62" fmla="*/ 662 w 676"/>
                  <a:gd name="T63" fmla="*/ 556 h 645"/>
                  <a:gd name="T64" fmla="*/ 185 w 676"/>
                  <a:gd name="T65" fmla="*/ 143 h 645"/>
                  <a:gd name="T66" fmla="*/ 235 w 676"/>
                  <a:gd name="T67" fmla="*/ 136 h 645"/>
                  <a:gd name="T68" fmla="*/ 235 w 676"/>
                  <a:gd name="T69" fmla="*/ 150 h 645"/>
                  <a:gd name="T70" fmla="*/ 185 w 676"/>
                  <a:gd name="T71" fmla="*/ 143 h 645"/>
                  <a:gd name="T72" fmla="*/ 463 w 676"/>
                  <a:gd name="T73" fmla="*/ 136 h 645"/>
                  <a:gd name="T74" fmla="*/ 463 w 676"/>
                  <a:gd name="T75" fmla="*/ 150 h 645"/>
                  <a:gd name="T76" fmla="*/ 413 w 676"/>
                  <a:gd name="T77" fmla="*/ 143 h 645"/>
                  <a:gd name="T78" fmla="*/ 226 w 676"/>
                  <a:gd name="T79" fmla="*/ 52 h 645"/>
                  <a:gd name="T80" fmla="*/ 236 w 676"/>
                  <a:gd name="T81" fmla="*/ 42 h 645"/>
                  <a:gd name="T82" fmla="*/ 267 w 676"/>
                  <a:gd name="T83" fmla="*/ 82 h 645"/>
                  <a:gd name="T84" fmla="*/ 257 w 676"/>
                  <a:gd name="T85" fmla="*/ 82 h 645"/>
                  <a:gd name="T86" fmla="*/ 388 w 676"/>
                  <a:gd name="T87" fmla="*/ 82 h 645"/>
                  <a:gd name="T88" fmla="*/ 418 w 676"/>
                  <a:gd name="T89" fmla="*/ 42 h 645"/>
                  <a:gd name="T90" fmla="*/ 428 w 676"/>
                  <a:gd name="T91" fmla="*/ 52 h 645"/>
                  <a:gd name="T92" fmla="*/ 393 w 676"/>
                  <a:gd name="T93" fmla="*/ 85 h 645"/>
                  <a:gd name="T94" fmla="*/ 320 w 676"/>
                  <a:gd name="T95" fmla="*/ 50 h 645"/>
                  <a:gd name="T96" fmla="*/ 327 w 676"/>
                  <a:gd name="T97" fmla="*/ 0 h 645"/>
                  <a:gd name="T98" fmla="*/ 334 w 676"/>
                  <a:gd name="T99" fmla="*/ 50 h 645"/>
                  <a:gd name="T100" fmla="*/ 320 w 676"/>
                  <a:gd name="T101" fmla="*/ 50 h 645"/>
                  <a:gd name="T102" fmla="*/ 201 w 676"/>
                  <a:gd name="T103" fmla="*/ 332 h 645"/>
                  <a:gd name="T104" fmla="*/ 141 w 676"/>
                  <a:gd name="T105" fmla="*/ 393 h 645"/>
                  <a:gd name="T106" fmla="*/ 127 w 676"/>
                  <a:gd name="T107" fmla="*/ 393 h 645"/>
                  <a:gd name="T108" fmla="*/ 66 w 676"/>
                  <a:gd name="T109" fmla="*/ 332 h 645"/>
                  <a:gd name="T110" fmla="*/ 66 w 676"/>
                  <a:gd name="T111" fmla="*/ 318 h 645"/>
                  <a:gd name="T112" fmla="*/ 127 w 676"/>
                  <a:gd name="T113" fmla="*/ 258 h 645"/>
                  <a:gd name="T114" fmla="*/ 141 w 676"/>
                  <a:gd name="T115" fmla="*/ 258 h 645"/>
                  <a:gd name="T116" fmla="*/ 201 w 676"/>
                  <a:gd name="T117" fmla="*/ 318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6" h="645">
                    <a:moveTo>
                      <a:pt x="676" y="391"/>
                    </a:moveTo>
                    <a:cubicBezTo>
                      <a:pt x="676" y="390"/>
                      <a:pt x="676" y="390"/>
                      <a:pt x="676" y="390"/>
                    </a:cubicBezTo>
                    <a:cubicBezTo>
                      <a:pt x="675" y="390"/>
                      <a:pt x="675" y="389"/>
                      <a:pt x="675" y="388"/>
                    </a:cubicBezTo>
                    <a:cubicBezTo>
                      <a:pt x="675" y="388"/>
                      <a:pt x="675" y="388"/>
                      <a:pt x="675" y="388"/>
                    </a:cubicBezTo>
                    <a:cubicBezTo>
                      <a:pt x="521" y="189"/>
                      <a:pt x="521" y="189"/>
                      <a:pt x="521" y="189"/>
                    </a:cubicBezTo>
                    <a:cubicBezTo>
                      <a:pt x="520" y="187"/>
                      <a:pt x="518" y="186"/>
                      <a:pt x="516" y="186"/>
                    </a:cubicBezTo>
                    <a:cubicBezTo>
                      <a:pt x="374" y="186"/>
                      <a:pt x="374" y="186"/>
                      <a:pt x="374" y="186"/>
                    </a:cubicBezTo>
                    <a:cubicBezTo>
                      <a:pt x="374" y="133"/>
                      <a:pt x="374" y="133"/>
                      <a:pt x="374" y="133"/>
                    </a:cubicBezTo>
                    <a:cubicBezTo>
                      <a:pt x="374" y="107"/>
                      <a:pt x="353" y="86"/>
                      <a:pt x="327" y="86"/>
                    </a:cubicBezTo>
                    <a:cubicBezTo>
                      <a:pt x="302" y="86"/>
                      <a:pt x="281" y="107"/>
                      <a:pt x="281" y="133"/>
                    </a:cubicBezTo>
                    <a:cubicBezTo>
                      <a:pt x="281" y="186"/>
                      <a:pt x="281" y="186"/>
                      <a:pt x="281" y="186"/>
                    </a:cubicBezTo>
                    <a:cubicBezTo>
                      <a:pt x="7" y="186"/>
                      <a:pt x="7" y="186"/>
                      <a:pt x="7" y="186"/>
                    </a:cubicBezTo>
                    <a:cubicBezTo>
                      <a:pt x="3" y="186"/>
                      <a:pt x="0" y="189"/>
                      <a:pt x="0" y="193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67"/>
                      <a:pt x="3" y="570"/>
                      <a:pt x="7" y="570"/>
                    </a:cubicBezTo>
                    <a:cubicBezTo>
                      <a:pt x="86" y="570"/>
                      <a:pt x="86" y="570"/>
                      <a:pt x="86" y="570"/>
                    </a:cubicBezTo>
                    <a:cubicBezTo>
                      <a:pt x="90" y="612"/>
                      <a:pt x="125" y="645"/>
                      <a:pt x="167" y="645"/>
                    </a:cubicBezTo>
                    <a:cubicBezTo>
                      <a:pt x="210" y="645"/>
                      <a:pt x="245" y="612"/>
                      <a:pt x="249" y="570"/>
                    </a:cubicBezTo>
                    <a:cubicBezTo>
                      <a:pt x="430" y="570"/>
                      <a:pt x="430" y="570"/>
                      <a:pt x="430" y="570"/>
                    </a:cubicBezTo>
                    <a:cubicBezTo>
                      <a:pt x="433" y="612"/>
                      <a:pt x="468" y="645"/>
                      <a:pt x="511" y="645"/>
                    </a:cubicBezTo>
                    <a:cubicBezTo>
                      <a:pt x="554" y="645"/>
                      <a:pt x="589" y="612"/>
                      <a:pt x="593" y="570"/>
                    </a:cubicBezTo>
                    <a:cubicBezTo>
                      <a:pt x="669" y="570"/>
                      <a:pt x="669" y="570"/>
                      <a:pt x="669" y="570"/>
                    </a:cubicBezTo>
                    <a:cubicBezTo>
                      <a:pt x="673" y="570"/>
                      <a:pt x="676" y="567"/>
                      <a:pt x="676" y="563"/>
                    </a:cubicBezTo>
                    <a:cubicBezTo>
                      <a:pt x="676" y="393"/>
                      <a:pt x="676" y="393"/>
                      <a:pt x="676" y="393"/>
                    </a:cubicBezTo>
                    <a:cubicBezTo>
                      <a:pt x="676" y="392"/>
                      <a:pt x="676" y="391"/>
                      <a:pt x="676" y="391"/>
                    </a:cubicBezTo>
                    <a:close/>
                    <a:moveTo>
                      <a:pt x="655" y="386"/>
                    </a:moveTo>
                    <a:cubicBezTo>
                      <a:pt x="461" y="386"/>
                      <a:pt x="461" y="386"/>
                      <a:pt x="461" y="386"/>
                    </a:cubicBezTo>
                    <a:cubicBezTo>
                      <a:pt x="461" y="248"/>
                      <a:pt x="461" y="248"/>
                      <a:pt x="461" y="248"/>
                    </a:cubicBezTo>
                    <a:cubicBezTo>
                      <a:pt x="549" y="248"/>
                      <a:pt x="549" y="248"/>
                      <a:pt x="549" y="248"/>
                    </a:cubicBezTo>
                    <a:lnTo>
                      <a:pt x="655" y="386"/>
                    </a:lnTo>
                    <a:close/>
                    <a:moveTo>
                      <a:pt x="295" y="133"/>
                    </a:moveTo>
                    <a:cubicBezTo>
                      <a:pt x="295" y="115"/>
                      <a:pt x="309" y="100"/>
                      <a:pt x="327" y="100"/>
                    </a:cubicBezTo>
                    <a:cubicBezTo>
                      <a:pt x="345" y="100"/>
                      <a:pt x="360" y="115"/>
                      <a:pt x="360" y="133"/>
                    </a:cubicBezTo>
                    <a:cubicBezTo>
                      <a:pt x="360" y="186"/>
                      <a:pt x="360" y="186"/>
                      <a:pt x="360" y="186"/>
                    </a:cubicBezTo>
                    <a:cubicBezTo>
                      <a:pt x="295" y="186"/>
                      <a:pt x="295" y="186"/>
                      <a:pt x="295" y="186"/>
                    </a:cubicBezTo>
                    <a:lnTo>
                      <a:pt x="295" y="133"/>
                    </a:lnTo>
                    <a:close/>
                    <a:moveTo>
                      <a:pt x="167" y="631"/>
                    </a:moveTo>
                    <a:cubicBezTo>
                      <a:pt x="130" y="631"/>
                      <a:pt x="100" y="600"/>
                      <a:pt x="100" y="563"/>
                    </a:cubicBezTo>
                    <a:cubicBezTo>
                      <a:pt x="100" y="526"/>
                      <a:pt x="130" y="495"/>
                      <a:pt x="167" y="495"/>
                    </a:cubicBezTo>
                    <a:cubicBezTo>
                      <a:pt x="205" y="495"/>
                      <a:pt x="235" y="526"/>
                      <a:pt x="235" y="563"/>
                    </a:cubicBezTo>
                    <a:cubicBezTo>
                      <a:pt x="235" y="600"/>
                      <a:pt x="205" y="631"/>
                      <a:pt x="167" y="631"/>
                    </a:cubicBezTo>
                    <a:close/>
                    <a:moveTo>
                      <a:pt x="511" y="631"/>
                    </a:moveTo>
                    <a:cubicBezTo>
                      <a:pt x="475" y="631"/>
                      <a:pt x="445" y="602"/>
                      <a:pt x="444" y="566"/>
                    </a:cubicBezTo>
                    <a:cubicBezTo>
                      <a:pt x="444" y="565"/>
                      <a:pt x="444" y="564"/>
                      <a:pt x="444" y="563"/>
                    </a:cubicBezTo>
                    <a:cubicBezTo>
                      <a:pt x="444" y="562"/>
                      <a:pt x="444" y="561"/>
                      <a:pt x="444" y="560"/>
                    </a:cubicBezTo>
                    <a:cubicBezTo>
                      <a:pt x="445" y="524"/>
                      <a:pt x="475" y="495"/>
                      <a:pt x="511" y="495"/>
                    </a:cubicBezTo>
                    <a:cubicBezTo>
                      <a:pt x="549" y="495"/>
                      <a:pt x="579" y="526"/>
                      <a:pt x="579" y="563"/>
                    </a:cubicBezTo>
                    <a:cubicBezTo>
                      <a:pt x="579" y="600"/>
                      <a:pt x="549" y="631"/>
                      <a:pt x="511" y="631"/>
                    </a:cubicBezTo>
                    <a:close/>
                    <a:moveTo>
                      <a:pt x="593" y="556"/>
                    </a:moveTo>
                    <a:cubicBezTo>
                      <a:pt x="589" y="514"/>
                      <a:pt x="554" y="481"/>
                      <a:pt x="511" y="481"/>
                    </a:cubicBezTo>
                    <a:cubicBezTo>
                      <a:pt x="468" y="481"/>
                      <a:pt x="433" y="514"/>
                      <a:pt x="430" y="556"/>
                    </a:cubicBezTo>
                    <a:cubicBezTo>
                      <a:pt x="249" y="556"/>
                      <a:pt x="249" y="556"/>
                      <a:pt x="249" y="556"/>
                    </a:cubicBezTo>
                    <a:cubicBezTo>
                      <a:pt x="245" y="514"/>
                      <a:pt x="210" y="481"/>
                      <a:pt x="167" y="481"/>
                    </a:cubicBezTo>
                    <a:cubicBezTo>
                      <a:pt x="125" y="481"/>
                      <a:pt x="90" y="514"/>
                      <a:pt x="86" y="556"/>
                    </a:cubicBezTo>
                    <a:cubicBezTo>
                      <a:pt x="14" y="556"/>
                      <a:pt x="14" y="556"/>
                      <a:pt x="14" y="556"/>
                    </a:cubicBezTo>
                    <a:cubicBezTo>
                      <a:pt x="14" y="200"/>
                      <a:pt x="14" y="200"/>
                      <a:pt x="14" y="200"/>
                    </a:cubicBezTo>
                    <a:cubicBezTo>
                      <a:pt x="512" y="200"/>
                      <a:pt x="512" y="200"/>
                      <a:pt x="512" y="200"/>
                    </a:cubicBezTo>
                    <a:cubicBezTo>
                      <a:pt x="539" y="234"/>
                      <a:pt x="539" y="234"/>
                      <a:pt x="539" y="234"/>
                    </a:cubicBezTo>
                    <a:cubicBezTo>
                      <a:pt x="454" y="234"/>
                      <a:pt x="454" y="234"/>
                      <a:pt x="454" y="234"/>
                    </a:cubicBezTo>
                    <a:cubicBezTo>
                      <a:pt x="450" y="234"/>
                      <a:pt x="447" y="237"/>
                      <a:pt x="447" y="241"/>
                    </a:cubicBezTo>
                    <a:cubicBezTo>
                      <a:pt x="447" y="393"/>
                      <a:pt x="447" y="393"/>
                      <a:pt x="447" y="393"/>
                    </a:cubicBezTo>
                    <a:cubicBezTo>
                      <a:pt x="447" y="396"/>
                      <a:pt x="450" y="400"/>
                      <a:pt x="454" y="400"/>
                    </a:cubicBezTo>
                    <a:cubicBezTo>
                      <a:pt x="662" y="400"/>
                      <a:pt x="662" y="400"/>
                      <a:pt x="662" y="400"/>
                    </a:cubicBezTo>
                    <a:cubicBezTo>
                      <a:pt x="662" y="556"/>
                      <a:pt x="662" y="556"/>
                      <a:pt x="662" y="556"/>
                    </a:cubicBezTo>
                    <a:lnTo>
                      <a:pt x="593" y="556"/>
                    </a:lnTo>
                    <a:close/>
                    <a:moveTo>
                      <a:pt x="185" y="143"/>
                    </a:moveTo>
                    <a:cubicBezTo>
                      <a:pt x="185" y="139"/>
                      <a:pt x="188" y="136"/>
                      <a:pt x="192" y="136"/>
                    </a:cubicBezTo>
                    <a:cubicBezTo>
                      <a:pt x="235" y="136"/>
                      <a:pt x="235" y="136"/>
                      <a:pt x="235" y="136"/>
                    </a:cubicBezTo>
                    <a:cubicBezTo>
                      <a:pt x="239" y="136"/>
                      <a:pt x="242" y="139"/>
                      <a:pt x="242" y="143"/>
                    </a:cubicBezTo>
                    <a:cubicBezTo>
                      <a:pt x="242" y="147"/>
                      <a:pt x="239" y="150"/>
                      <a:pt x="235" y="150"/>
                    </a:cubicBezTo>
                    <a:cubicBezTo>
                      <a:pt x="192" y="150"/>
                      <a:pt x="192" y="150"/>
                      <a:pt x="192" y="150"/>
                    </a:cubicBezTo>
                    <a:cubicBezTo>
                      <a:pt x="188" y="150"/>
                      <a:pt x="185" y="147"/>
                      <a:pt x="185" y="143"/>
                    </a:cubicBezTo>
                    <a:close/>
                    <a:moveTo>
                      <a:pt x="420" y="136"/>
                    </a:moveTo>
                    <a:cubicBezTo>
                      <a:pt x="463" y="136"/>
                      <a:pt x="463" y="136"/>
                      <a:pt x="463" y="136"/>
                    </a:cubicBezTo>
                    <a:cubicBezTo>
                      <a:pt x="467" y="136"/>
                      <a:pt x="470" y="139"/>
                      <a:pt x="470" y="143"/>
                    </a:cubicBezTo>
                    <a:cubicBezTo>
                      <a:pt x="470" y="147"/>
                      <a:pt x="467" y="150"/>
                      <a:pt x="463" y="150"/>
                    </a:cubicBezTo>
                    <a:cubicBezTo>
                      <a:pt x="420" y="150"/>
                      <a:pt x="420" y="150"/>
                      <a:pt x="420" y="150"/>
                    </a:cubicBezTo>
                    <a:cubicBezTo>
                      <a:pt x="416" y="150"/>
                      <a:pt x="413" y="147"/>
                      <a:pt x="413" y="143"/>
                    </a:cubicBezTo>
                    <a:cubicBezTo>
                      <a:pt x="413" y="139"/>
                      <a:pt x="416" y="136"/>
                      <a:pt x="420" y="136"/>
                    </a:cubicBezTo>
                    <a:close/>
                    <a:moveTo>
                      <a:pt x="226" y="52"/>
                    </a:moveTo>
                    <a:cubicBezTo>
                      <a:pt x="224" y="49"/>
                      <a:pt x="224" y="45"/>
                      <a:pt x="226" y="42"/>
                    </a:cubicBezTo>
                    <a:cubicBezTo>
                      <a:pt x="229" y="39"/>
                      <a:pt x="234" y="39"/>
                      <a:pt x="236" y="42"/>
                    </a:cubicBezTo>
                    <a:cubicBezTo>
                      <a:pt x="267" y="73"/>
                      <a:pt x="267" y="73"/>
                      <a:pt x="267" y="73"/>
                    </a:cubicBezTo>
                    <a:cubicBezTo>
                      <a:pt x="270" y="75"/>
                      <a:pt x="270" y="80"/>
                      <a:pt x="267" y="82"/>
                    </a:cubicBezTo>
                    <a:cubicBezTo>
                      <a:pt x="265" y="84"/>
                      <a:pt x="264" y="85"/>
                      <a:pt x="262" y="85"/>
                    </a:cubicBezTo>
                    <a:cubicBezTo>
                      <a:pt x="260" y="85"/>
                      <a:pt x="258" y="84"/>
                      <a:pt x="257" y="82"/>
                    </a:cubicBezTo>
                    <a:lnTo>
                      <a:pt x="226" y="52"/>
                    </a:lnTo>
                    <a:close/>
                    <a:moveTo>
                      <a:pt x="388" y="82"/>
                    </a:moveTo>
                    <a:cubicBezTo>
                      <a:pt x="385" y="80"/>
                      <a:pt x="385" y="75"/>
                      <a:pt x="388" y="73"/>
                    </a:cubicBezTo>
                    <a:cubicBezTo>
                      <a:pt x="418" y="42"/>
                      <a:pt x="418" y="42"/>
                      <a:pt x="418" y="42"/>
                    </a:cubicBezTo>
                    <a:cubicBezTo>
                      <a:pt x="421" y="39"/>
                      <a:pt x="425" y="39"/>
                      <a:pt x="428" y="42"/>
                    </a:cubicBezTo>
                    <a:cubicBezTo>
                      <a:pt x="431" y="45"/>
                      <a:pt x="431" y="49"/>
                      <a:pt x="428" y="52"/>
                    </a:cubicBezTo>
                    <a:cubicBezTo>
                      <a:pt x="398" y="82"/>
                      <a:pt x="398" y="82"/>
                      <a:pt x="398" y="82"/>
                    </a:cubicBezTo>
                    <a:cubicBezTo>
                      <a:pt x="396" y="84"/>
                      <a:pt x="395" y="85"/>
                      <a:pt x="393" y="85"/>
                    </a:cubicBezTo>
                    <a:cubicBezTo>
                      <a:pt x="391" y="85"/>
                      <a:pt x="389" y="84"/>
                      <a:pt x="388" y="82"/>
                    </a:cubicBezTo>
                    <a:close/>
                    <a:moveTo>
                      <a:pt x="320" y="50"/>
                    </a:moveTo>
                    <a:cubicBezTo>
                      <a:pt x="320" y="7"/>
                      <a:pt x="320" y="7"/>
                      <a:pt x="320" y="7"/>
                    </a:cubicBezTo>
                    <a:cubicBezTo>
                      <a:pt x="320" y="4"/>
                      <a:pt x="323" y="0"/>
                      <a:pt x="327" y="0"/>
                    </a:cubicBezTo>
                    <a:cubicBezTo>
                      <a:pt x="331" y="0"/>
                      <a:pt x="334" y="4"/>
                      <a:pt x="334" y="7"/>
                    </a:cubicBezTo>
                    <a:cubicBezTo>
                      <a:pt x="334" y="50"/>
                      <a:pt x="334" y="50"/>
                      <a:pt x="334" y="50"/>
                    </a:cubicBezTo>
                    <a:cubicBezTo>
                      <a:pt x="334" y="54"/>
                      <a:pt x="331" y="57"/>
                      <a:pt x="327" y="57"/>
                    </a:cubicBezTo>
                    <a:cubicBezTo>
                      <a:pt x="323" y="57"/>
                      <a:pt x="320" y="54"/>
                      <a:pt x="320" y="50"/>
                    </a:cubicBezTo>
                    <a:close/>
                    <a:moveTo>
                      <a:pt x="208" y="325"/>
                    </a:moveTo>
                    <a:cubicBezTo>
                      <a:pt x="208" y="329"/>
                      <a:pt x="205" y="332"/>
                      <a:pt x="201" y="332"/>
                    </a:cubicBezTo>
                    <a:cubicBezTo>
                      <a:pt x="141" y="332"/>
                      <a:pt x="141" y="332"/>
                      <a:pt x="141" y="332"/>
                    </a:cubicBezTo>
                    <a:cubicBezTo>
                      <a:pt x="141" y="393"/>
                      <a:pt x="141" y="393"/>
                      <a:pt x="141" y="393"/>
                    </a:cubicBezTo>
                    <a:cubicBezTo>
                      <a:pt x="141" y="396"/>
                      <a:pt x="137" y="400"/>
                      <a:pt x="134" y="400"/>
                    </a:cubicBezTo>
                    <a:cubicBezTo>
                      <a:pt x="130" y="400"/>
                      <a:pt x="127" y="396"/>
                      <a:pt x="127" y="393"/>
                    </a:cubicBezTo>
                    <a:cubicBezTo>
                      <a:pt x="127" y="332"/>
                      <a:pt x="127" y="332"/>
                      <a:pt x="127" y="332"/>
                    </a:cubicBezTo>
                    <a:cubicBezTo>
                      <a:pt x="66" y="332"/>
                      <a:pt x="66" y="332"/>
                      <a:pt x="66" y="332"/>
                    </a:cubicBezTo>
                    <a:cubicBezTo>
                      <a:pt x="62" y="332"/>
                      <a:pt x="59" y="329"/>
                      <a:pt x="59" y="325"/>
                    </a:cubicBezTo>
                    <a:cubicBezTo>
                      <a:pt x="59" y="321"/>
                      <a:pt x="62" y="318"/>
                      <a:pt x="66" y="318"/>
                    </a:cubicBezTo>
                    <a:cubicBezTo>
                      <a:pt x="127" y="318"/>
                      <a:pt x="127" y="318"/>
                      <a:pt x="127" y="318"/>
                    </a:cubicBezTo>
                    <a:cubicBezTo>
                      <a:pt x="127" y="258"/>
                      <a:pt x="127" y="258"/>
                      <a:pt x="127" y="258"/>
                    </a:cubicBezTo>
                    <a:cubicBezTo>
                      <a:pt x="127" y="254"/>
                      <a:pt x="130" y="251"/>
                      <a:pt x="134" y="251"/>
                    </a:cubicBezTo>
                    <a:cubicBezTo>
                      <a:pt x="137" y="251"/>
                      <a:pt x="141" y="254"/>
                      <a:pt x="141" y="258"/>
                    </a:cubicBezTo>
                    <a:cubicBezTo>
                      <a:pt x="141" y="318"/>
                      <a:pt x="141" y="318"/>
                      <a:pt x="141" y="318"/>
                    </a:cubicBezTo>
                    <a:cubicBezTo>
                      <a:pt x="201" y="318"/>
                      <a:pt x="201" y="318"/>
                      <a:pt x="201" y="318"/>
                    </a:cubicBezTo>
                    <a:cubicBezTo>
                      <a:pt x="205" y="318"/>
                      <a:pt x="208" y="321"/>
                      <a:pt x="208" y="3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sch Office Sans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37" name="Group 98">
                <a:extLst>
                  <a:ext uri="{FF2B5EF4-FFF2-40B4-BE49-F238E27FC236}">
                    <a16:creationId xmlns:a16="http://schemas.microsoft.com/office/drawing/2014/main" id="{1AF3F9CF-16CD-DEED-185C-A48FF02FF04E}"/>
                  </a:ext>
                </a:extLst>
              </p:cNvPr>
              <p:cNvGrpSpPr/>
              <p:nvPr/>
            </p:nvGrpSpPr>
            <p:grpSpPr>
              <a:xfrm>
                <a:off x="8519362" y="1185068"/>
                <a:ext cx="793677" cy="507501"/>
                <a:chOff x="8472242" y="1732358"/>
                <a:chExt cx="793677" cy="507501"/>
              </a:xfrm>
            </p:grpSpPr>
            <p:sp>
              <p:nvSpPr>
                <p:cNvPr id="39" name="Freeform 24">
                  <a:extLst>
                    <a:ext uri="{FF2B5EF4-FFF2-40B4-BE49-F238E27FC236}">
                      <a16:creationId xmlns:a16="http://schemas.microsoft.com/office/drawing/2014/main" id="{47C8B597-B757-358E-FA28-61669F74A3B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72242" y="1732358"/>
                  <a:ext cx="793677" cy="507501"/>
                </a:xfrm>
                <a:custGeom>
                  <a:avLst/>
                  <a:gdLst>
                    <a:gd name="T0" fmla="*/ 658 w 676"/>
                    <a:gd name="T1" fmla="*/ 217 h 431"/>
                    <a:gd name="T2" fmla="*/ 636 w 676"/>
                    <a:gd name="T3" fmla="*/ 217 h 431"/>
                    <a:gd name="T4" fmla="*/ 600 w 676"/>
                    <a:gd name="T5" fmla="*/ 129 h 431"/>
                    <a:gd name="T6" fmla="*/ 555 w 676"/>
                    <a:gd name="T7" fmla="*/ 95 h 431"/>
                    <a:gd name="T8" fmla="*/ 438 w 676"/>
                    <a:gd name="T9" fmla="*/ 95 h 431"/>
                    <a:gd name="T10" fmla="*/ 438 w 676"/>
                    <a:gd name="T11" fmla="*/ 7 h 431"/>
                    <a:gd name="T12" fmla="*/ 431 w 676"/>
                    <a:gd name="T13" fmla="*/ 0 h 431"/>
                    <a:gd name="T14" fmla="*/ 7 w 676"/>
                    <a:gd name="T15" fmla="*/ 0 h 431"/>
                    <a:gd name="T16" fmla="*/ 0 w 676"/>
                    <a:gd name="T17" fmla="*/ 7 h 431"/>
                    <a:gd name="T18" fmla="*/ 0 w 676"/>
                    <a:gd name="T19" fmla="*/ 368 h 431"/>
                    <a:gd name="T20" fmla="*/ 7 w 676"/>
                    <a:gd name="T21" fmla="*/ 375 h 431"/>
                    <a:gd name="T22" fmla="*/ 104 w 676"/>
                    <a:gd name="T23" fmla="*/ 375 h 431"/>
                    <a:gd name="T24" fmla="*/ 167 w 676"/>
                    <a:gd name="T25" fmla="*/ 431 h 431"/>
                    <a:gd name="T26" fmla="*/ 230 w 676"/>
                    <a:gd name="T27" fmla="*/ 375 h 431"/>
                    <a:gd name="T28" fmla="*/ 470 w 676"/>
                    <a:gd name="T29" fmla="*/ 375 h 431"/>
                    <a:gd name="T30" fmla="*/ 533 w 676"/>
                    <a:gd name="T31" fmla="*/ 431 h 431"/>
                    <a:gd name="T32" fmla="*/ 596 w 676"/>
                    <a:gd name="T33" fmla="*/ 375 h 431"/>
                    <a:gd name="T34" fmla="*/ 658 w 676"/>
                    <a:gd name="T35" fmla="*/ 375 h 431"/>
                    <a:gd name="T36" fmla="*/ 676 w 676"/>
                    <a:gd name="T37" fmla="*/ 357 h 431"/>
                    <a:gd name="T38" fmla="*/ 676 w 676"/>
                    <a:gd name="T39" fmla="*/ 235 h 431"/>
                    <a:gd name="T40" fmla="*/ 658 w 676"/>
                    <a:gd name="T41" fmla="*/ 217 h 431"/>
                    <a:gd name="T42" fmla="*/ 555 w 676"/>
                    <a:gd name="T43" fmla="*/ 109 h 431"/>
                    <a:gd name="T44" fmla="*/ 587 w 676"/>
                    <a:gd name="T45" fmla="*/ 134 h 431"/>
                    <a:gd name="T46" fmla="*/ 621 w 676"/>
                    <a:gd name="T47" fmla="*/ 217 h 431"/>
                    <a:gd name="T48" fmla="*/ 438 w 676"/>
                    <a:gd name="T49" fmla="*/ 217 h 431"/>
                    <a:gd name="T50" fmla="*/ 438 w 676"/>
                    <a:gd name="T51" fmla="*/ 109 h 431"/>
                    <a:gd name="T52" fmla="*/ 555 w 676"/>
                    <a:gd name="T53" fmla="*/ 109 h 431"/>
                    <a:gd name="T54" fmla="*/ 14 w 676"/>
                    <a:gd name="T55" fmla="*/ 14 h 431"/>
                    <a:gd name="T56" fmla="*/ 424 w 676"/>
                    <a:gd name="T57" fmla="*/ 14 h 431"/>
                    <a:gd name="T58" fmla="*/ 424 w 676"/>
                    <a:gd name="T59" fmla="*/ 361 h 431"/>
                    <a:gd name="T60" fmla="*/ 230 w 676"/>
                    <a:gd name="T61" fmla="*/ 361 h 431"/>
                    <a:gd name="T62" fmla="*/ 167 w 676"/>
                    <a:gd name="T63" fmla="*/ 304 h 431"/>
                    <a:gd name="T64" fmla="*/ 104 w 676"/>
                    <a:gd name="T65" fmla="*/ 361 h 431"/>
                    <a:gd name="T66" fmla="*/ 14 w 676"/>
                    <a:gd name="T67" fmla="*/ 361 h 431"/>
                    <a:gd name="T68" fmla="*/ 14 w 676"/>
                    <a:gd name="T69" fmla="*/ 14 h 431"/>
                    <a:gd name="T70" fmla="*/ 167 w 676"/>
                    <a:gd name="T71" fmla="*/ 417 h 431"/>
                    <a:gd name="T72" fmla="*/ 118 w 676"/>
                    <a:gd name="T73" fmla="*/ 368 h 431"/>
                    <a:gd name="T74" fmla="*/ 167 w 676"/>
                    <a:gd name="T75" fmla="*/ 318 h 431"/>
                    <a:gd name="T76" fmla="*/ 216 w 676"/>
                    <a:gd name="T77" fmla="*/ 368 h 431"/>
                    <a:gd name="T78" fmla="*/ 167 w 676"/>
                    <a:gd name="T79" fmla="*/ 417 h 431"/>
                    <a:gd name="T80" fmla="*/ 533 w 676"/>
                    <a:gd name="T81" fmla="*/ 417 h 431"/>
                    <a:gd name="T82" fmla="*/ 484 w 676"/>
                    <a:gd name="T83" fmla="*/ 368 h 431"/>
                    <a:gd name="T84" fmla="*/ 533 w 676"/>
                    <a:gd name="T85" fmla="*/ 318 h 431"/>
                    <a:gd name="T86" fmla="*/ 582 w 676"/>
                    <a:gd name="T87" fmla="*/ 366 h 431"/>
                    <a:gd name="T88" fmla="*/ 582 w 676"/>
                    <a:gd name="T89" fmla="*/ 368 h 431"/>
                    <a:gd name="T90" fmla="*/ 582 w 676"/>
                    <a:gd name="T91" fmla="*/ 369 h 431"/>
                    <a:gd name="T92" fmla="*/ 533 w 676"/>
                    <a:gd name="T93" fmla="*/ 417 h 431"/>
                    <a:gd name="T94" fmla="*/ 662 w 676"/>
                    <a:gd name="T95" fmla="*/ 357 h 431"/>
                    <a:gd name="T96" fmla="*/ 658 w 676"/>
                    <a:gd name="T97" fmla="*/ 361 h 431"/>
                    <a:gd name="T98" fmla="*/ 596 w 676"/>
                    <a:gd name="T99" fmla="*/ 361 h 431"/>
                    <a:gd name="T100" fmla="*/ 533 w 676"/>
                    <a:gd name="T101" fmla="*/ 304 h 431"/>
                    <a:gd name="T102" fmla="*/ 470 w 676"/>
                    <a:gd name="T103" fmla="*/ 361 h 431"/>
                    <a:gd name="T104" fmla="*/ 438 w 676"/>
                    <a:gd name="T105" fmla="*/ 361 h 431"/>
                    <a:gd name="T106" fmla="*/ 438 w 676"/>
                    <a:gd name="T107" fmla="*/ 231 h 431"/>
                    <a:gd name="T108" fmla="*/ 658 w 676"/>
                    <a:gd name="T109" fmla="*/ 231 h 431"/>
                    <a:gd name="T110" fmla="*/ 662 w 676"/>
                    <a:gd name="T111" fmla="*/ 235 h 431"/>
                    <a:gd name="T112" fmla="*/ 662 w 676"/>
                    <a:gd name="T113" fmla="*/ 357 h 4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76" h="431">
                      <a:moveTo>
                        <a:pt x="658" y="217"/>
                      </a:moveTo>
                      <a:cubicBezTo>
                        <a:pt x="636" y="217"/>
                        <a:pt x="636" y="217"/>
                        <a:pt x="636" y="217"/>
                      </a:cubicBezTo>
                      <a:cubicBezTo>
                        <a:pt x="627" y="196"/>
                        <a:pt x="600" y="129"/>
                        <a:pt x="600" y="129"/>
                      </a:cubicBezTo>
                      <a:cubicBezTo>
                        <a:pt x="592" y="110"/>
                        <a:pt x="572" y="95"/>
                        <a:pt x="555" y="95"/>
                      </a:cubicBezTo>
                      <a:cubicBezTo>
                        <a:pt x="438" y="95"/>
                        <a:pt x="438" y="95"/>
                        <a:pt x="438" y="95"/>
                      </a:cubicBezTo>
                      <a:cubicBezTo>
                        <a:pt x="438" y="7"/>
                        <a:pt x="438" y="7"/>
                        <a:pt x="438" y="7"/>
                      </a:cubicBezTo>
                      <a:cubicBezTo>
                        <a:pt x="438" y="3"/>
                        <a:pt x="434" y="0"/>
                        <a:pt x="431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368"/>
                        <a:pt x="0" y="368"/>
                        <a:pt x="0" y="368"/>
                      </a:cubicBezTo>
                      <a:cubicBezTo>
                        <a:pt x="0" y="371"/>
                        <a:pt x="3" y="375"/>
                        <a:pt x="7" y="375"/>
                      </a:cubicBezTo>
                      <a:cubicBezTo>
                        <a:pt x="104" y="375"/>
                        <a:pt x="104" y="375"/>
                        <a:pt x="104" y="375"/>
                      </a:cubicBezTo>
                      <a:cubicBezTo>
                        <a:pt x="108" y="406"/>
                        <a:pt x="134" y="431"/>
                        <a:pt x="167" y="431"/>
                      </a:cubicBezTo>
                      <a:cubicBezTo>
                        <a:pt x="199" y="431"/>
                        <a:pt x="226" y="406"/>
                        <a:pt x="230" y="375"/>
                      </a:cubicBezTo>
                      <a:cubicBezTo>
                        <a:pt x="470" y="375"/>
                        <a:pt x="470" y="375"/>
                        <a:pt x="470" y="375"/>
                      </a:cubicBezTo>
                      <a:cubicBezTo>
                        <a:pt x="474" y="406"/>
                        <a:pt x="501" y="431"/>
                        <a:pt x="533" y="431"/>
                      </a:cubicBezTo>
                      <a:cubicBezTo>
                        <a:pt x="565" y="431"/>
                        <a:pt x="592" y="406"/>
                        <a:pt x="596" y="375"/>
                      </a:cubicBezTo>
                      <a:cubicBezTo>
                        <a:pt x="658" y="375"/>
                        <a:pt x="658" y="375"/>
                        <a:pt x="658" y="375"/>
                      </a:cubicBezTo>
                      <a:cubicBezTo>
                        <a:pt x="668" y="375"/>
                        <a:pt x="676" y="367"/>
                        <a:pt x="676" y="357"/>
                      </a:cubicBezTo>
                      <a:cubicBezTo>
                        <a:pt x="676" y="235"/>
                        <a:pt x="676" y="235"/>
                        <a:pt x="676" y="235"/>
                      </a:cubicBezTo>
                      <a:cubicBezTo>
                        <a:pt x="676" y="225"/>
                        <a:pt x="668" y="217"/>
                        <a:pt x="658" y="217"/>
                      </a:cubicBezTo>
                      <a:close/>
                      <a:moveTo>
                        <a:pt x="555" y="109"/>
                      </a:moveTo>
                      <a:cubicBezTo>
                        <a:pt x="567" y="109"/>
                        <a:pt x="581" y="121"/>
                        <a:pt x="587" y="134"/>
                      </a:cubicBezTo>
                      <a:cubicBezTo>
                        <a:pt x="588" y="137"/>
                        <a:pt x="610" y="192"/>
                        <a:pt x="621" y="217"/>
                      </a:cubicBezTo>
                      <a:cubicBezTo>
                        <a:pt x="438" y="217"/>
                        <a:pt x="438" y="217"/>
                        <a:pt x="438" y="217"/>
                      </a:cubicBezTo>
                      <a:cubicBezTo>
                        <a:pt x="438" y="109"/>
                        <a:pt x="438" y="109"/>
                        <a:pt x="438" y="109"/>
                      </a:cubicBezTo>
                      <a:lnTo>
                        <a:pt x="555" y="109"/>
                      </a:lnTo>
                      <a:close/>
                      <a:moveTo>
                        <a:pt x="14" y="14"/>
                      </a:moveTo>
                      <a:cubicBezTo>
                        <a:pt x="424" y="14"/>
                        <a:pt x="424" y="14"/>
                        <a:pt x="424" y="14"/>
                      </a:cubicBezTo>
                      <a:cubicBezTo>
                        <a:pt x="424" y="361"/>
                        <a:pt x="424" y="361"/>
                        <a:pt x="424" y="361"/>
                      </a:cubicBezTo>
                      <a:cubicBezTo>
                        <a:pt x="230" y="361"/>
                        <a:pt x="230" y="361"/>
                        <a:pt x="230" y="361"/>
                      </a:cubicBezTo>
                      <a:cubicBezTo>
                        <a:pt x="226" y="329"/>
                        <a:pt x="199" y="304"/>
                        <a:pt x="167" y="304"/>
                      </a:cubicBezTo>
                      <a:cubicBezTo>
                        <a:pt x="134" y="304"/>
                        <a:pt x="108" y="329"/>
                        <a:pt x="104" y="361"/>
                      </a:cubicBezTo>
                      <a:cubicBezTo>
                        <a:pt x="14" y="361"/>
                        <a:pt x="14" y="361"/>
                        <a:pt x="14" y="361"/>
                      </a:cubicBezTo>
                      <a:lnTo>
                        <a:pt x="14" y="14"/>
                      </a:lnTo>
                      <a:close/>
                      <a:moveTo>
                        <a:pt x="167" y="417"/>
                      </a:moveTo>
                      <a:cubicBezTo>
                        <a:pt x="140" y="417"/>
                        <a:pt x="118" y="395"/>
                        <a:pt x="118" y="368"/>
                      </a:cubicBezTo>
                      <a:cubicBezTo>
                        <a:pt x="118" y="340"/>
                        <a:pt x="140" y="318"/>
                        <a:pt x="167" y="318"/>
                      </a:cubicBezTo>
                      <a:cubicBezTo>
                        <a:pt x="194" y="318"/>
                        <a:pt x="216" y="340"/>
                        <a:pt x="216" y="368"/>
                      </a:cubicBezTo>
                      <a:cubicBezTo>
                        <a:pt x="216" y="395"/>
                        <a:pt x="194" y="417"/>
                        <a:pt x="167" y="417"/>
                      </a:cubicBezTo>
                      <a:close/>
                      <a:moveTo>
                        <a:pt x="533" y="417"/>
                      </a:moveTo>
                      <a:cubicBezTo>
                        <a:pt x="506" y="417"/>
                        <a:pt x="484" y="395"/>
                        <a:pt x="484" y="368"/>
                      </a:cubicBezTo>
                      <a:cubicBezTo>
                        <a:pt x="484" y="340"/>
                        <a:pt x="506" y="318"/>
                        <a:pt x="533" y="318"/>
                      </a:cubicBezTo>
                      <a:cubicBezTo>
                        <a:pt x="560" y="318"/>
                        <a:pt x="581" y="340"/>
                        <a:pt x="582" y="366"/>
                      </a:cubicBezTo>
                      <a:cubicBezTo>
                        <a:pt x="582" y="367"/>
                        <a:pt x="582" y="367"/>
                        <a:pt x="582" y="368"/>
                      </a:cubicBezTo>
                      <a:cubicBezTo>
                        <a:pt x="582" y="368"/>
                        <a:pt x="582" y="368"/>
                        <a:pt x="582" y="369"/>
                      </a:cubicBezTo>
                      <a:cubicBezTo>
                        <a:pt x="581" y="395"/>
                        <a:pt x="560" y="417"/>
                        <a:pt x="533" y="417"/>
                      </a:cubicBezTo>
                      <a:close/>
                      <a:moveTo>
                        <a:pt x="662" y="357"/>
                      </a:moveTo>
                      <a:cubicBezTo>
                        <a:pt x="662" y="359"/>
                        <a:pt x="660" y="361"/>
                        <a:pt x="658" y="361"/>
                      </a:cubicBezTo>
                      <a:cubicBezTo>
                        <a:pt x="596" y="361"/>
                        <a:pt x="596" y="361"/>
                        <a:pt x="596" y="361"/>
                      </a:cubicBezTo>
                      <a:cubicBezTo>
                        <a:pt x="592" y="329"/>
                        <a:pt x="565" y="304"/>
                        <a:pt x="533" y="304"/>
                      </a:cubicBezTo>
                      <a:cubicBezTo>
                        <a:pt x="501" y="304"/>
                        <a:pt x="474" y="329"/>
                        <a:pt x="470" y="361"/>
                      </a:cubicBezTo>
                      <a:cubicBezTo>
                        <a:pt x="438" y="361"/>
                        <a:pt x="438" y="361"/>
                        <a:pt x="438" y="361"/>
                      </a:cubicBezTo>
                      <a:cubicBezTo>
                        <a:pt x="438" y="231"/>
                        <a:pt x="438" y="231"/>
                        <a:pt x="438" y="231"/>
                      </a:cubicBezTo>
                      <a:cubicBezTo>
                        <a:pt x="658" y="231"/>
                        <a:pt x="658" y="231"/>
                        <a:pt x="658" y="231"/>
                      </a:cubicBezTo>
                      <a:cubicBezTo>
                        <a:pt x="660" y="231"/>
                        <a:pt x="662" y="233"/>
                        <a:pt x="662" y="235"/>
                      </a:cubicBezTo>
                      <a:lnTo>
                        <a:pt x="662" y="3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sch Office Sans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 83">
                  <a:extLst>
                    <a:ext uri="{FF2B5EF4-FFF2-40B4-BE49-F238E27FC236}">
                      <a16:creationId xmlns:a16="http://schemas.microsoft.com/office/drawing/2014/main" id="{C08E21CF-ADB8-C7B9-059D-AFADA211F8A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537895" y="1786567"/>
                  <a:ext cx="204076" cy="277282"/>
                </a:xfrm>
                <a:custGeom>
                  <a:avLst/>
                  <a:gdLst>
                    <a:gd name="T0" fmla="*/ 404 w 546"/>
                    <a:gd name="T1" fmla="*/ 203 h 676"/>
                    <a:gd name="T2" fmla="*/ 302 w 546"/>
                    <a:gd name="T3" fmla="*/ 11 h 676"/>
                    <a:gd name="T4" fmla="*/ 290 w 546"/>
                    <a:gd name="T5" fmla="*/ 3 h 676"/>
                    <a:gd name="T6" fmla="*/ 218 w 546"/>
                    <a:gd name="T7" fmla="*/ 221 h 676"/>
                    <a:gd name="T8" fmla="*/ 189 w 546"/>
                    <a:gd name="T9" fmla="*/ 294 h 676"/>
                    <a:gd name="T10" fmla="*/ 157 w 546"/>
                    <a:gd name="T11" fmla="*/ 257 h 676"/>
                    <a:gd name="T12" fmla="*/ 146 w 546"/>
                    <a:gd name="T13" fmla="*/ 250 h 676"/>
                    <a:gd name="T14" fmla="*/ 0 w 546"/>
                    <a:gd name="T15" fmla="*/ 457 h 676"/>
                    <a:gd name="T16" fmla="*/ 227 w 546"/>
                    <a:gd name="T17" fmla="*/ 676 h 676"/>
                    <a:gd name="T18" fmla="*/ 234 w 546"/>
                    <a:gd name="T19" fmla="*/ 669 h 676"/>
                    <a:gd name="T20" fmla="*/ 225 w 546"/>
                    <a:gd name="T21" fmla="*/ 661 h 676"/>
                    <a:gd name="T22" fmla="*/ 145 w 546"/>
                    <a:gd name="T23" fmla="*/ 577 h 676"/>
                    <a:gd name="T24" fmla="*/ 181 w 546"/>
                    <a:gd name="T25" fmla="*/ 504 h 676"/>
                    <a:gd name="T26" fmla="*/ 223 w 546"/>
                    <a:gd name="T27" fmla="*/ 385 h 676"/>
                    <a:gd name="T28" fmla="*/ 315 w 546"/>
                    <a:gd name="T29" fmla="*/ 272 h 676"/>
                    <a:gd name="T30" fmla="*/ 309 w 546"/>
                    <a:gd name="T31" fmla="*/ 407 h 676"/>
                    <a:gd name="T32" fmla="*/ 336 w 546"/>
                    <a:gd name="T33" fmla="*/ 520 h 676"/>
                    <a:gd name="T34" fmla="*/ 385 w 546"/>
                    <a:gd name="T35" fmla="*/ 471 h 676"/>
                    <a:gd name="T36" fmla="*/ 346 w 546"/>
                    <a:gd name="T37" fmla="*/ 662 h 676"/>
                    <a:gd name="T38" fmla="*/ 352 w 546"/>
                    <a:gd name="T39" fmla="*/ 674 h 676"/>
                    <a:gd name="T40" fmla="*/ 408 w 546"/>
                    <a:gd name="T41" fmla="*/ 207 h 676"/>
                    <a:gd name="T42" fmla="*/ 432 w 546"/>
                    <a:gd name="T43" fmla="*/ 552 h 676"/>
                    <a:gd name="T44" fmla="*/ 379 w 546"/>
                    <a:gd name="T45" fmla="*/ 449 h 676"/>
                    <a:gd name="T46" fmla="*/ 372 w 546"/>
                    <a:gd name="T47" fmla="*/ 457 h 676"/>
                    <a:gd name="T48" fmla="*/ 336 w 546"/>
                    <a:gd name="T49" fmla="*/ 506 h 676"/>
                    <a:gd name="T50" fmla="*/ 320 w 546"/>
                    <a:gd name="T51" fmla="*/ 415 h 676"/>
                    <a:gd name="T52" fmla="*/ 315 w 546"/>
                    <a:gd name="T53" fmla="*/ 251 h 676"/>
                    <a:gd name="T54" fmla="*/ 304 w 546"/>
                    <a:gd name="T55" fmla="*/ 256 h 676"/>
                    <a:gd name="T56" fmla="*/ 215 w 546"/>
                    <a:gd name="T57" fmla="*/ 374 h 676"/>
                    <a:gd name="T58" fmla="*/ 168 w 546"/>
                    <a:gd name="T59" fmla="*/ 509 h 676"/>
                    <a:gd name="T60" fmla="*/ 145 w 546"/>
                    <a:gd name="T61" fmla="*/ 563 h 676"/>
                    <a:gd name="T62" fmla="*/ 117 w 546"/>
                    <a:gd name="T63" fmla="*/ 555 h 676"/>
                    <a:gd name="T64" fmla="*/ 158 w 546"/>
                    <a:gd name="T65" fmla="*/ 637 h 676"/>
                    <a:gd name="T66" fmla="*/ 139 w 546"/>
                    <a:gd name="T67" fmla="*/ 271 h 676"/>
                    <a:gd name="T68" fmla="*/ 150 w 546"/>
                    <a:gd name="T69" fmla="*/ 289 h 676"/>
                    <a:gd name="T70" fmla="*/ 239 w 546"/>
                    <a:gd name="T71" fmla="*/ 257 h 676"/>
                    <a:gd name="T72" fmla="*/ 220 w 546"/>
                    <a:gd name="T73" fmla="*/ 146 h 676"/>
                    <a:gd name="T74" fmla="*/ 376 w 546"/>
                    <a:gd name="T75" fmla="*/ 195 h 676"/>
                    <a:gd name="T76" fmla="*/ 398 w 546"/>
                    <a:gd name="T77" fmla="*/ 217 h 676"/>
                    <a:gd name="T78" fmla="*/ 397 w 546"/>
                    <a:gd name="T79" fmla="*/ 639 h 6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46" h="676">
                      <a:moveTo>
                        <a:pt x="408" y="207"/>
                      </a:moveTo>
                      <a:cubicBezTo>
                        <a:pt x="404" y="203"/>
                        <a:pt x="404" y="203"/>
                        <a:pt x="404" y="203"/>
                      </a:cubicBezTo>
                      <a:cubicBezTo>
                        <a:pt x="398" y="198"/>
                        <a:pt x="392" y="191"/>
                        <a:pt x="386" y="185"/>
                      </a:cubicBezTo>
                      <a:cubicBezTo>
                        <a:pt x="334" y="134"/>
                        <a:pt x="275" y="76"/>
                        <a:pt x="302" y="11"/>
                      </a:cubicBezTo>
                      <a:cubicBezTo>
                        <a:pt x="303" y="7"/>
                        <a:pt x="302" y="4"/>
                        <a:pt x="299" y="2"/>
                      </a:cubicBezTo>
                      <a:cubicBezTo>
                        <a:pt x="296" y="0"/>
                        <a:pt x="293" y="0"/>
                        <a:pt x="290" y="3"/>
                      </a:cubicBezTo>
                      <a:cubicBezTo>
                        <a:pt x="237" y="50"/>
                        <a:pt x="206" y="89"/>
                        <a:pt x="206" y="146"/>
                      </a:cubicBezTo>
                      <a:cubicBezTo>
                        <a:pt x="206" y="176"/>
                        <a:pt x="213" y="201"/>
                        <a:pt x="218" y="221"/>
                      </a:cubicBezTo>
                      <a:cubicBezTo>
                        <a:pt x="222" y="235"/>
                        <a:pt x="225" y="247"/>
                        <a:pt x="225" y="257"/>
                      </a:cubicBezTo>
                      <a:cubicBezTo>
                        <a:pt x="225" y="277"/>
                        <a:pt x="208" y="294"/>
                        <a:pt x="189" y="294"/>
                      </a:cubicBezTo>
                      <a:cubicBezTo>
                        <a:pt x="179" y="294"/>
                        <a:pt x="168" y="289"/>
                        <a:pt x="161" y="281"/>
                      </a:cubicBezTo>
                      <a:cubicBezTo>
                        <a:pt x="156" y="274"/>
                        <a:pt x="154" y="266"/>
                        <a:pt x="157" y="257"/>
                      </a:cubicBezTo>
                      <a:cubicBezTo>
                        <a:pt x="157" y="255"/>
                        <a:pt x="156" y="252"/>
                        <a:pt x="154" y="250"/>
                      </a:cubicBezTo>
                      <a:cubicBezTo>
                        <a:pt x="152" y="248"/>
                        <a:pt x="148" y="248"/>
                        <a:pt x="146" y="250"/>
                      </a:cubicBezTo>
                      <a:cubicBezTo>
                        <a:pt x="141" y="253"/>
                        <a:pt x="136" y="256"/>
                        <a:pt x="132" y="259"/>
                      </a:cubicBezTo>
                      <a:cubicBezTo>
                        <a:pt x="73" y="297"/>
                        <a:pt x="0" y="344"/>
                        <a:pt x="0" y="457"/>
                      </a:cubicBezTo>
                      <a:cubicBezTo>
                        <a:pt x="0" y="599"/>
                        <a:pt x="157" y="658"/>
                        <a:pt x="225" y="676"/>
                      </a:cubicBezTo>
                      <a:cubicBezTo>
                        <a:pt x="226" y="676"/>
                        <a:pt x="226" y="676"/>
                        <a:pt x="227" y="676"/>
                      </a:cubicBezTo>
                      <a:cubicBezTo>
                        <a:pt x="227" y="676"/>
                        <a:pt x="227" y="676"/>
                        <a:pt x="227" y="676"/>
                      </a:cubicBezTo>
                      <a:cubicBezTo>
                        <a:pt x="231" y="676"/>
                        <a:pt x="234" y="673"/>
                        <a:pt x="234" y="669"/>
                      </a:cubicBezTo>
                      <a:cubicBezTo>
                        <a:pt x="234" y="667"/>
                        <a:pt x="232" y="664"/>
                        <a:pt x="230" y="663"/>
                      </a:cubicBezTo>
                      <a:cubicBezTo>
                        <a:pt x="225" y="661"/>
                        <a:pt x="225" y="661"/>
                        <a:pt x="225" y="661"/>
                      </a:cubicBezTo>
                      <a:cubicBezTo>
                        <a:pt x="170" y="631"/>
                        <a:pt x="141" y="616"/>
                        <a:pt x="130" y="575"/>
                      </a:cubicBezTo>
                      <a:cubicBezTo>
                        <a:pt x="135" y="576"/>
                        <a:pt x="140" y="577"/>
                        <a:pt x="145" y="577"/>
                      </a:cubicBezTo>
                      <a:cubicBezTo>
                        <a:pt x="154" y="577"/>
                        <a:pt x="167" y="574"/>
                        <a:pt x="178" y="560"/>
                      </a:cubicBezTo>
                      <a:cubicBezTo>
                        <a:pt x="195" y="539"/>
                        <a:pt x="188" y="522"/>
                        <a:pt x="181" y="504"/>
                      </a:cubicBezTo>
                      <a:cubicBezTo>
                        <a:pt x="176" y="491"/>
                        <a:pt x="171" y="476"/>
                        <a:pt x="171" y="455"/>
                      </a:cubicBezTo>
                      <a:cubicBezTo>
                        <a:pt x="171" y="427"/>
                        <a:pt x="194" y="408"/>
                        <a:pt x="223" y="385"/>
                      </a:cubicBezTo>
                      <a:cubicBezTo>
                        <a:pt x="238" y="373"/>
                        <a:pt x="253" y="361"/>
                        <a:pt x="267" y="346"/>
                      </a:cubicBezTo>
                      <a:cubicBezTo>
                        <a:pt x="299" y="313"/>
                        <a:pt x="310" y="290"/>
                        <a:pt x="315" y="272"/>
                      </a:cubicBezTo>
                      <a:cubicBezTo>
                        <a:pt x="324" y="285"/>
                        <a:pt x="339" y="311"/>
                        <a:pt x="339" y="340"/>
                      </a:cubicBezTo>
                      <a:cubicBezTo>
                        <a:pt x="339" y="367"/>
                        <a:pt x="324" y="387"/>
                        <a:pt x="309" y="407"/>
                      </a:cubicBezTo>
                      <a:cubicBezTo>
                        <a:pt x="295" y="426"/>
                        <a:pt x="282" y="444"/>
                        <a:pt x="282" y="467"/>
                      </a:cubicBezTo>
                      <a:cubicBezTo>
                        <a:pt x="282" y="501"/>
                        <a:pt x="301" y="520"/>
                        <a:pt x="336" y="520"/>
                      </a:cubicBezTo>
                      <a:cubicBezTo>
                        <a:pt x="348" y="520"/>
                        <a:pt x="360" y="515"/>
                        <a:pt x="369" y="505"/>
                      </a:cubicBezTo>
                      <a:cubicBezTo>
                        <a:pt x="378" y="496"/>
                        <a:pt x="383" y="484"/>
                        <a:pt x="385" y="471"/>
                      </a:cubicBezTo>
                      <a:cubicBezTo>
                        <a:pt x="398" y="486"/>
                        <a:pt x="418" y="520"/>
                        <a:pt x="418" y="552"/>
                      </a:cubicBezTo>
                      <a:cubicBezTo>
                        <a:pt x="418" y="609"/>
                        <a:pt x="386" y="634"/>
                        <a:pt x="346" y="662"/>
                      </a:cubicBezTo>
                      <a:cubicBezTo>
                        <a:pt x="343" y="664"/>
                        <a:pt x="342" y="668"/>
                        <a:pt x="343" y="671"/>
                      </a:cubicBezTo>
                      <a:cubicBezTo>
                        <a:pt x="345" y="674"/>
                        <a:pt x="349" y="675"/>
                        <a:pt x="352" y="674"/>
                      </a:cubicBezTo>
                      <a:cubicBezTo>
                        <a:pt x="486" y="621"/>
                        <a:pt x="546" y="555"/>
                        <a:pt x="546" y="459"/>
                      </a:cubicBezTo>
                      <a:cubicBezTo>
                        <a:pt x="546" y="348"/>
                        <a:pt x="476" y="276"/>
                        <a:pt x="408" y="207"/>
                      </a:cubicBezTo>
                      <a:close/>
                      <a:moveTo>
                        <a:pt x="397" y="639"/>
                      </a:moveTo>
                      <a:cubicBezTo>
                        <a:pt x="417" y="618"/>
                        <a:pt x="432" y="591"/>
                        <a:pt x="432" y="552"/>
                      </a:cubicBezTo>
                      <a:cubicBezTo>
                        <a:pt x="432" y="508"/>
                        <a:pt x="398" y="457"/>
                        <a:pt x="382" y="450"/>
                      </a:cubicBezTo>
                      <a:cubicBezTo>
                        <a:pt x="381" y="449"/>
                        <a:pt x="380" y="449"/>
                        <a:pt x="379" y="449"/>
                      </a:cubicBezTo>
                      <a:cubicBezTo>
                        <a:pt x="378" y="449"/>
                        <a:pt x="376" y="450"/>
                        <a:pt x="375" y="450"/>
                      </a:cubicBezTo>
                      <a:cubicBezTo>
                        <a:pt x="373" y="452"/>
                        <a:pt x="372" y="454"/>
                        <a:pt x="372" y="457"/>
                      </a:cubicBezTo>
                      <a:cubicBezTo>
                        <a:pt x="373" y="471"/>
                        <a:pt x="368" y="486"/>
                        <a:pt x="359" y="495"/>
                      </a:cubicBezTo>
                      <a:cubicBezTo>
                        <a:pt x="354" y="500"/>
                        <a:pt x="346" y="506"/>
                        <a:pt x="336" y="506"/>
                      </a:cubicBezTo>
                      <a:cubicBezTo>
                        <a:pt x="309" y="506"/>
                        <a:pt x="296" y="494"/>
                        <a:pt x="296" y="467"/>
                      </a:cubicBezTo>
                      <a:cubicBezTo>
                        <a:pt x="296" y="449"/>
                        <a:pt x="308" y="433"/>
                        <a:pt x="320" y="415"/>
                      </a:cubicBezTo>
                      <a:cubicBezTo>
                        <a:pt x="336" y="395"/>
                        <a:pt x="353" y="371"/>
                        <a:pt x="353" y="340"/>
                      </a:cubicBezTo>
                      <a:cubicBezTo>
                        <a:pt x="353" y="296"/>
                        <a:pt x="324" y="257"/>
                        <a:pt x="315" y="251"/>
                      </a:cubicBezTo>
                      <a:cubicBezTo>
                        <a:pt x="313" y="250"/>
                        <a:pt x="310" y="249"/>
                        <a:pt x="308" y="250"/>
                      </a:cubicBezTo>
                      <a:cubicBezTo>
                        <a:pt x="306" y="251"/>
                        <a:pt x="304" y="253"/>
                        <a:pt x="304" y="256"/>
                      </a:cubicBezTo>
                      <a:cubicBezTo>
                        <a:pt x="301" y="274"/>
                        <a:pt x="294" y="297"/>
                        <a:pt x="256" y="337"/>
                      </a:cubicBezTo>
                      <a:cubicBezTo>
                        <a:pt x="243" y="351"/>
                        <a:pt x="229" y="362"/>
                        <a:pt x="215" y="374"/>
                      </a:cubicBezTo>
                      <a:cubicBezTo>
                        <a:pt x="185" y="398"/>
                        <a:pt x="157" y="420"/>
                        <a:pt x="157" y="455"/>
                      </a:cubicBezTo>
                      <a:cubicBezTo>
                        <a:pt x="157" y="479"/>
                        <a:pt x="163" y="496"/>
                        <a:pt x="168" y="509"/>
                      </a:cubicBezTo>
                      <a:cubicBezTo>
                        <a:pt x="175" y="527"/>
                        <a:pt x="179" y="537"/>
                        <a:pt x="167" y="552"/>
                      </a:cubicBezTo>
                      <a:cubicBezTo>
                        <a:pt x="161" y="560"/>
                        <a:pt x="154" y="563"/>
                        <a:pt x="145" y="563"/>
                      </a:cubicBezTo>
                      <a:cubicBezTo>
                        <a:pt x="136" y="563"/>
                        <a:pt x="128" y="558"/>
                        <a:pt x="125" y="556"/>
                      </a:cubicBezTo>
                      <a:cubicBezTo>
                        <a:pt x="123" y="554"/>
                        <a:pt x="120" y="553"/>
                        <a:pt x="117" y="555"/>
                      </a:cubicBezTo>
                      <a:cubicBezTo>
                        <a:pt x="114" y="556"/>
                        <a:pt x="113" y="559"/>
                        <a:pt x="113" y="562"/>
                      </a:cubicBezTo>
                      <a:cubicBezTo>
                        <a:pt x="119" y="598"/>
                        <a:pt x="134" y="619"/>
                        <a:pt x="158" y="637"/>
                      </a:cubicBezTo>
                      <a:cubicBezTo>
                        <a:pt x="90" y="607"/>
                        <a:pt x="14" y="552"/>
                        <a:pt x="14" y="457"/>
                      </a:cubicBezTo>
                      <a:cubicBezTo>
                        <a:pt x="14" y="352"/>
                        <a:pt x="83" y="307"/>
                        <a:pt x="139" y="271"/>
                      </a:cubicBezTo>
                      <a:cubicBezTo>
                        <a:pt x="140" y="270"/>
                        <a:pt x="141" y="270"/>
                        <a:pt x="142" y="269"/>
                      </a:cubicBezTo>
                      <a:cubicBezTo>
                        <a:pt x="143" y="276"/>
                        <a:pt x="146" y="283"/>
                        <a:pt x="150" y="289"/>
                      </a:cubicBezTo>
                      <a:cubicBezTo>
                        <a:pt x="159" y="301"/>
                        <a:pt x="175" y="308"/>
                        <a:pt x="189" y="308"/>
                      </a:cubicBezTo>
                      <a:cubicBezTo>
                        <a:pt x="216" y="308"/>
                        <a:pt x="239" y="284"/>
                        <a:pt x="239" y="257"/>
                      </a:cubicBezTo>
                      <a:cubicBezTo>
                        <a:pt x="239" y="245"/>
                        <a:pt x="236" y="232"/>
                        <a:pt x="232" y="218"/>
                      </a:cubicBezTo>
                      <a:cubicBezTo>
                        <a:pt x="226" y="197"/>
                        <a:pt x="220" y="175"/>
                        <a:pt x="220" y="146"/>
                      </a:cubicBezTo>
                      <a:cubicBezTo>
                        <a:pt x="220" y="105"/>
                        <a:pt x="237" y="73"/>
                        <a:pt x="282" y="30"/>
                      </a:cubicBezTo>
                      <a:cubicBezTo>
                        <a:pt x="273" y="93"/>
                        <a:pt x="329" y="149"/>
                        <a:pt x="376" y="195"/>
                      </a:cubicBezTo>
                      <a:cubicBezTo>
                        <a:pt x="382" y="201"/>
                        <a:pt x="388" y="207"/>
                        <a:pt x="394" y="213"/>
                      </a:cubicBezTo>
                      <a:cubicBezTo>
                        <a:pt x="398" y="217"/>
                        <a:pt x="398" y="217"/>
                        <a:pt x="398" y="217"/>
                      </a:cubicBezTo>
                      <a:cubicBezTo>
                        <a:pt x="467" y="287"/>
                        <a:pt x="532" y="353"/>
                        <a:pt x="532" y="459"/>
                      </a:cubicBezTo>
                      <a:cubicBezTo>
                        <a:pt x="532" y="537"/>
                        <a:pt x="491" y="592"/>
                        <a:pt x="397" y="6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sch Office Sans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8" name="TextBox 99">
                <a:extLst>
                  <a:ext uri="{FF2B5EF4-FFF2-40B4-BE49-F238E27FC236}">
                    <a16:creationId xmlns:a16="http://schemas.microsoft.com/office/drawing/2014/main" id="{C6EEB271-FF28-A44D-A6DE-2CBDE384F8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10987" y="1722165"/>
                <a:ext cx="1404103" cy="26697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7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 pitchFamily="34" charset="0"/>
                    <a:ea typeface="+mn-ea"/>
                    <a:cs typeface="+mn-cs"/>
                  </a:rPr>
                  <a:t>Public rescue services</a:t>
                </a:r>
              </a:p>
            </p:txBody>
          </p:sp>
        </p:grpSp>
        <p:sp>
          <p:nvSpPr>
            <p:cNvPr id="17" name="Freeform 100">
              <a:extLst>
                <a:ext uri="{FF2B5EF4-FFF2-40B4-BE49-F238E27FC236}">
                  <a16:creationId xmlns:a16="http://schemas.microsoft.com/office/drawing/2014/main" id="{80F8D3A4-DACD-2514-E3AC-7112A5132EFA}"/>
                </a:ext>
              </a:extLst>
            </p:cNvPr>
            <p:cNvSpPr>
              <a:spLocks/>
            </p:cNvSpPr>
            <p:nvPr/>
          </p:nvSpPr>
          <p:spPr>
            <a:xfrm>
              <a:off x="7291454" y="2489333"/>
              <a:ext cx="2326556" cy="226307"/>
            </a:xfrm>
            <a:custGeom>
              <a:avLst/>
              <a:gdLst>
                <a:gd name="connsiteX0" fmla="*/ 0 w 2276475"/>
                <a:gd name="connsiteY0" fmla="*/ 286114 h 286114"/>
                <a:gd name="connsiteX1" fmla="*/ 1085850 w 2276475"/>
                <a:gd name="connsiteY1" fmla="*/ 364 h 286114"/>
                <a:gd name="connsiteX2" fmla="*/ 2276475 w 2276475"/>
                <a:gd name="connsiteY2" fmla="*/ 238489 h 286114"/>
                <a:gd name="connsiteX0" fmla="*/ 0 w 2276475"/>
                <a:gd name="connsiteY0" fmla="*/ 238696 h 238696"/>
                <a:gd name="connsiteX1" fmla="*/ 1095375 w 2276475"/>
                <a:gd name="connsiteY1" fmla="*/ 571 h 238696"/>
                <a:gd name="connsiteX2" fmla="*/ 2276475 w 2276475"/>
                <a:gd name="connsiteY2" fmla="*/ 191071 h 238696"/>
                <a:gd name="connsiteX0" fmla="*/ 0 w 2276475"/>
                <a:gd name="connsiteY0" fmla="*/ 238696 h 238696"/>
                <a:gd name="connsiteX1" fmla="*/ 1150144 w 2276475"/>
                <a:gd name="connsiteY1" fmla="*/ 571 h 238696"/>
                <a:gd name="connsiteX2" fmla="*/ 2276475 w 2276475"/>
                <a:gd name="connsiteY2" fmla="*/ 191071 h 238696"/>
                <a:gd name="connsiteX0" fmla="*/ 0 w 2276475"/>
                <a:gd name="connsiteY0" fmla="*/ 238696 h 238696"/>
                <a:gd name="connsiteX1" fmla="*/ 1152525 w 2276475"/>
                <a:gd name="connsiteY1" fmla="*/ 571 h 238696"/>
                <a:gd name="connsiteX2" fmla="*/ 2276475 w 2276475"/>
                <a:gd name="connsiteY2" fmla="*/ 191071 h 238696"/>
                <a:gd name="connsiteX0" fmla="*/ 0 w 2276475"/>
                <a:gd name="connsiteY0" fmla="*/ 238132 h 238132"/>
                <a:gd name="connsiteX1" fmla="*/ 1152525 w 2276475"/>
                <a:gd name="connsiteY1" fmla="*/ 7 h 238132"/>
                <a:gd name="connsiteX2" fmla="*/ 2276475 w 2276475"/>
                <a:gd name="connsiteY2" fmla="*/ 190507 h 23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75" h="238132">
                  <a:moveTo>
                    <a:pt x="0" y="238132"/>
                  </a:moveTo>
                  <a:cubicBezTo>
                    <a:pt x="353219" y="99225"/>
                    <a:pt x="773113" y="800"/>
                    <a:pt x="1152525" y="7"/>
                  </a:cubicBezTo>
                  <a:cubicBezTo>
                    <a:pt x="1531937" y="-786"/>
                    <a:pt x="1870868" y="67476"/>
                    <a:pt x="2276475" y="190507"/>
                  </a:cubicBezTo>
                </a:path>
              </a:pathLst>
            </a:custGeom>
            <a:noFill/>
            <a:ln w="19050" cap="flat" cmpd="sng" algn="ctr">
              <a:solidFill>
                <a:srgbClr val="073C62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endParaRPr>
            </a:p>
          </p:txBody>
        </p:sp>
        <p:sp>
          <p:nvSpPr>
            <p:cNvPr id="18" name="Isosceles Triangle 101">
              <a:extLst>
                <a:ext uri="{FF2B5EF4-FFF2-40B4-BE49-F238E27FC236}">
                  <a16:creationId xmlns:a16="http://schemas.microsoft.com/office/drawing/2014/main" id="{6CCAB594-C147-568F-C527-7FDE0C7B2466}"/>
                </a:ext>
              </a:extLst>
            </p:cNvPr>
            <p:cNvSpPr>
              <a:spLocks/>
            </p:cNvSpPr>
            <p:nvPr/>
          </p:nvSpPr>
          <p:spPr>
            <a:xfrm rot="6390863">
              <a:off x="9600241" y="2605782"/>
              <a:ext cx="160028" cy="173873"/>
            </a:xfrm>
            <a:prstGeom prst="triangle">
              <a:avLst/>
            </a:prstGeom>
            <a:solidFill>
              <a:srgbClr val="073C62"/>
            </a:solidFill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9" name="Textfeld 47">
              <a:extLst>
                <a:ext uri="{FF2B5EF4-FFF2-40B4-BE49-F238E27FC236}">
                  <a16:creationId xmlns:a16="http://schemas.microsoft.com/office/drawing/2014/main" id="{C7E7F52A-0FD5-2069-5356-BC3AA7F3052B}"/>
                </a:ext>
              </a:extLst>
            </p:cNvPr>
            <p:cNvSpPr txBox="1">
              <a:spLocks/>
            </p:cNvSpPr>
            <p:nvPr/>
          </p:nvSpPr>
          <p:spPr>
            <a:xfrm>
              <a:off x="3279327" y="3655715"/>
              <a:ext cx="1826917" cy="68583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7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dirty="0">
                  <a:ln>
                    <a:noFill/>
                  </a:ln>
                  <a:effectLst/>
                  <a:uLnTx/>
                  <a:uFillTx/>
                  <a:latin typeface="Bosch Office Sans" pitchFamily="34" charset="0"/>
                  <a:ea typeface="+mn-ea"/>
                  <a:cs typeface="+mn-cs"/>
                </a:rPr>
                <a:t>Emergency call processing and assistance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2A0344E-CDF8-5791-9479-AAAF306A3593}"/>
                </a:ext>
              </a:extLst>
            </p:cNvPr>
            <p:cNvGrpSpPr/>
            <p:nvPr/>
          </p:nvGrpSpPr>
          <p:grpSpPr>
            <a:xfrm>
              <a:off x="8348930" y="3695518"/>
              <a:ext cx="1695389" cy="1028879"/>
              <a:chOff x="7242847" y="2500298"/>
              <a:chExt cx="1404103" cy="810098"/>
            </a:xfrm>
          </p:grpSpPr>
          <p:pic>
            <p:nvPicPr>
              <p:cNvPr id="33" name="Picture 15" descr="File:&lt;strong&gt;Community&lt;/strong&gt; Noun project 2280.svg - Wikimedia Commons">
                <a:extLst>
                  <a:ext uri="{FF2B5EF4-FFF2-40B4-BE49-F238E27FC236}">
                    <a16:creationId xmlns:a16="http://schemas.microsoft.com/office/drawing/2014/main" id="{25E2BEFF-A441-D6EC-673F-AA0B99D8B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54242" y="2500298"/>
                <a:ext cx="581315" cy="543126"/>
              </a:xfrm>
              <a:prstGeom prst="rect">
                <a:avLst/>
              </a:prstGeom>
            </p:spPr>
          </p:pic>
          <p:sp>
            <p:nvSpPr>
              <p:cNvPr id="34" name="TextBox 64">
                <a:extLst>
                  <a:ext uri="{FF2B5EF4-FFF2-40B4-BE49-F238E27FC236}">
                    <a16:creationId xmlns:a16="http://schemas.microsoft.com/office/drawing/2014/main" id="{118DBC9F-54FA-F5A7-5286-871CC50B85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42847" y="3043424"/>
                <a:ext cx="1404103" cy="26697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fontAlgn="auto">
                  <a:lnSpc>
                    <a:spcPct val="107000"/>
                  </a:lnSpc>
                  <a:spcBef>
                    <a:spcPts val="500"/>
                  </a:spcBef>
                  <a:spcAft>
                    <a:spcPts val="0"/>
                  </a:spcAft>
                  <a:defRPr/>
                </a:pPr>
                <a:r>
                  <a:rPr lang="en-US" sz="1200" kern="0" dirty="0">
                    <a:solidFill>
                      <a:srgbClr val="000000"/>
                    </a:solidFill>
                  </a:rPr>
                  <a:t>Emergency contact, communities</a:t>
                </a:r>
              </a:p>
            </p:txBody>
          </p:sp>
        </p:grpSp>
        <p:cxnSp>
          <p:nvCxnSpPr>
            <p:cNvPr id="21" name="Straight Arrow Connector 14">
              <a:extLst>
                <a:ext uri="{FF2B5EF4-FFF2-40B4-BE49-F238E27FC236}">
                  <a16:creationId xmlns:a16="http://schemas.microsoft.com/office/drawing/2014/main" id="{A3EC11F6-48D7-1C0A-F6EF-BA70C1C62DC0}"/>
                </a:ext>
              </a:extLst>
            </p:cNvPr>
            <p:cNvCxnSpPr>
              <a:cxnSpLocks/>
            </p:cNvCxnSpPr>
            <p:nvPr/>
          </p:nvCxnSpPr>
          <p:spPr>
            <a:xfrm>
              <a:off x="7306981" y="3501818"/>
              <a:ext cx="1109719" cy="519355"/>
            </a:xfrm>
            <a:prstGeom prst="straightConnector1">
              <a:avLst/>
            </a:prstGeom>
            <a:ln w="19050">
              <a:solidFill>
                <a:srgbClr val="06315F"/>
              </a:solidFill>
              <a:headEnd w="lg" len="med"/>
              <a:tailEnd type="triangle" w="lg" len="lg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" name="Freeform 104">
              <a:extLst>
                <a:ext uri="{FF2B5EF4-FFF2-40B4-BE49-F238E27FC236}">
                  <a16:creationId xmlns:a16="http://schemas.microsoft.com/office/drawing/2014/main" id="{00025CC4-6B32-22C9-3884-2C3E48EDC962}"/>
                </a:ext>
              </a:extLst>
            </p:cNvPr>
            <p:cNvSpPr>
              <a:spLocks/>
            </p:cNvSpPr>
            <p:nvPr/>
          </p:nvSpPr>
          <p:spPr>
            <a:xfrm rot="10967034" flipV="1">
              <a:off x="2388307" y="1495457"/>
              <a:ext cx="7354238" cy="852699"/>
            </a:xfrm>
            <a:custGeom>
              <a:avLst/>
              <a:gdLst>
                <a:gd name="connsiteX0" fmla="*/ 0 w 2276475"/>
                <a:gd name="connsiteY0" fmla="*/ 286114 h 286114"/>
                <a:gd name="connsiteX1" fmla="*/ 1085850 w 2276475"/>
                <a:gd name="connsiteY1" fmla="*/ 364 h 286114"/>
                <a:gd name="connsiteX2" fmla="*/ 2276475 w 2276475"/>
                <a:gd name="connsiteY2" fmla="*/ 238489 h 286114"/>
                <a:gd name="connsiteX0" fmla="*/ 0 w 2276475"/>
                <a:gd name="connsiteY0" fmla="*/ 238696 h 238696"/>
                <a:gd name="connsiteX1" fmla="*/ 1095375 w 2276475"/>
                <a:gd name="connsiteY1" fmla="*/ 571 h 238696"/>
                <a:gd name="connsiteX2" fmla="*/ 2276475 w 2276475"/>
                <a:gd name="connsiteY2" fmla="*/ 191071 h 238696"/>
                <a:gd name="connsiteX0" fmla="*/ 0 w 2276475"/>
                <a:gd name="connsiteY0" fmla="*/ 238696 h 238696"/>
                <a:gd name="connsiteX1" fmla="*/ 1150144 w 2276475"/>
                <a:gd name="connsiteY1" fmla="*/ 571 h 238696"/>
                <a:gd name="connsiteX2" fmla="*/ 2276475 w 2276475"/>
                <a:gd name="connsiteY2" fmla="*/ 191071 h 238696"/>
                <a:gd name="connsiteX0" fmla="*/ 0 w 2276475"/>
                <a:gd name="connsiteY0" fmla="*/ 238696 h 238696"/>
                <a:gd name="connsiteX1" fmla="*/ 1152525 w 2276475"/>
                <a:gd name="connsiteY1" fmla="*/ 571 h 238696"/>
                <a:gd name="connsiteX2" fmla="*/ 2276475 w 2276475"/>
                <a:gd name="connsiteY2" fmla="*/ 191071 h 238696"/>
                <a:gd name="connsiteX0" fmla="*/ 0 w 2276475"/>
                <a:gd name="connsiteY0" fmla="*/ 238132 h 238132"/>
                <a:gd name="connsiteX1" fmla="*/ 1152525 w 2276475"/>
                <a:gd name="connsiteY1" fmla="*/ 7 h 238132"/>
                <a:gd name="connsiteX2" fmla="*/ 2276475 w 2276475"/>
                <a:gd name="connsiteY2" fmla="*/ 190507 h 23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75" h="238132">
                  <a:moveTo>
                    <a:pt x="0" y="238132"/>
                  </a:moveTo>
                  <a:cubicBezTo>
                    <a:pt x="353219" y="99225"/>
                    <a:pt x="773113" y="800"/>
                    <a:pt x="1152525" y="7"/>
                  </a:cubicBezTo>
                  <a:cubicBezTo>
                    <a:pt x="1531937" y="-786"/>
                    <a:pt x="1870868" y="67476"/>
                    <a:pt x="2276475" y="190507"/>
                  </a:cubicBezTo>
                </a:path>
              </a:pathLst>
            </a:custGeom>
            <a:noFill/>
            <a:ln w="19050" cap="flat" cmpd="sng" algn="ctr">
              <a:solidFill>
                <a:srgbClr val="073C62"/>
              </a:solidFill>
              <a:prstDash val="solid"/>
            </a:ln>
            <a:effectLst/>
          </p:spPr>
          <p:txBody>
            <a:bodyPr wrap="square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endParaRPr>
            </a:p>
          </p:txBody>
        </p:sp>
        <p:sp>
          <p:nvSpPr>
            <p:cNvPr id="23" name="Isosceles Triangle 1050">
              <a:extLst>
                <a:ext uri="{FF2B5EF4-FFF2-40B4-BE49-F238E27FC236}">
                  <a16:creationId xmlns:a16="http://schemas.microsoft.com/office/drawing/2014/main" id="{018A10E2-414D-6CDB-8668-0AC58B49C06F}"/>
                </a:ext>
              </a:extLst>
            </p:cNvPr>
            <p:cNvSpPr>
              <a:spLocks/>
            </p:cNvSpPr>
            <p:nvPr/>
          </p:nvSpPr>
          <p:spPr>
            <a:xfrm rot="14696635">
              <a:off x="2247794" y="1948293"/>
              <a:ext cx="153278" cy="158381"/>
            </a:xfrm>
            <a:prstGeom prst="triangle">
              <a:avLst/>
            </a:prstGeom>
            <a:solidFill>
              <a:srgbClr val="073C62"/>
            </a:solidFill>
            <a:ln w="9525" cap="flat" cmpd="sng" algn="ctr">
              <a:noFill/>
              <a:prstDash val="solid"/>
            </a:ln>
            <a:effectLst/>
          </p:spPr>
          <p:txBody>
            <a:bodyPr wrap="squar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4" name="Oval 26">
              <a:extLst>
                <a:ext uri="{FF2B5EF4-FFF2-40B4-BE49-F238E27FC236}">
                  <a16:creationId xmlns:a16="http://schemas.microsoft.com/office/drawing/2014/main" id="{7FCE3009-30CD-AB4B-9482-4AE6DAD630E8}"/>
                </a:ext>
              </a:extLst>
            </p:cNvPr>
            <p:cNvSpPr>
              <a:spLocks/>
            </p:cNvSpPr>
            <p:nvPr/>
          </p:nvSpPr>
          <p:spPr>
            <a:xfrm>
              <a:off x="493302" y="1894701"/>
              <a:ext cx="2173417" cy="2286121"/>
            </a:xfrm>
            <a:prstGeom prst="ellipse">
              <a:avLst/>
            </a:prstGeom>
            <a:solidFill>
              <a:srgbClr val="DB8871">
                <a:alpha val="69804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5" name="TextBox 38">
              <a:extLst>
                <a:ext uri="{FF2B5EF4-FFF2-40B4-BE49-F238E27FC236}">
                  <a16:creationId xmlns:a16="http://schemas.microsoft.com/office/drawing/2014/main" id="{E67D7A72-231A-F870-F361-606D571D7042}"/>
                </a:ext>
              </a:extLst>
            </p:cNvPr>
            <p:cNvSpPr txBox="1">
              <a:spLocks/>
            </p:cNvSpPr>
            <p:nvPr/>
          </p:nvSpPr>
          <p:spPr>
            <a:xfrm>
              <a:off x="751076" y="3632797"/>
              <a:ext cx="1654690" cy="2294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07000"/>
                </a:lnSpc>
                <a:spcBef>
                  <a:spcPts val="500"/>
                </a:spcBef>
                <a:defRPr/>
              </a:pPr>
              <a:r>
                <a:rPr kumimoji="0" lang="en-US" sz="1200" b="0" i="0" u="none" strike="noStrike" kern="0" cap="none" spc="0" normalizeH="0" baseline="0" dirty="0">
                  <a:ln>
                    <a:noFill/>
                  </a:ln>
                  <a:effectLst/>
                  <a:uLnTx/>
                  <a:uFillTx/>
                  <a:latin typeface="Bosch Office Sans" pitchFamily="34" charset="0"/>
                  <a:ea typeface="+mn-ea"/>
                  <a:cs typeface="+mn-cs"/>
                </a:rPr>
                <a:t>Crash</a:t>
              </a:r>
            </a:p>
          </p:txBody>
        </p:sp>
        <p:sp>
          <p:nvSpPr>
            <p:cNvPr id="26" name="Textfeld 47__">
              <a:extLst>
                <a:ext uri="{FF2B5EF4-FFF2-40B4-BE49-F238E27FC236}">
                  <a16:creationId xmlns:a16="http://schemas.microsoft.com/office/drawing/2014/main" id="{9BB41B3B-2996-44BA-0983-2899186A0EA4}"/>
                </a:ext>
              </a:extLst>
            </p:cNvPr>
            <p:cNvSpPr txBox="1">
              <a:spLocks/>
            </p:cNvSpPr>
            <p:nvPr/>
          </p:nvSpPr>
          <p:spPr>
            <a:xfrm>
              <a:off x="5605841" y="1601739"/>
              <a:ext cx="894350" cy="3063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7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dirty="0">
                  <a:ln>
                    <a:noFill/>
                  </a:ln>
                  <a:effectLst/>
                  <a:uLnTx/>
                  <a:uFillTx/>
                  <a:latin typeface="Bosch Office Sans" pitchFamily="34" charset="0"/>
                  <a:ea typeface="+mn-ea"/>
                  <a:cs typeface="+mn-cs"/>
                </a:rPr>
                <a:t>Local help</a:t>
              </a:r>
            </a:p>
          </p:txBody>
        </p:sp>
        <p:pic>
          <p:nvPicPr>
            <p:cNvPr id="27" name="Grafik 118">
              <a:extLst>
                <a:ext uri="{FF2B5EF4-FFF2-40B4-BE49-F238E27FC236}">
                  <a16:creationId xmlns:a16="http://schemas.microsoft.com/office/drawing/2014/main" id="{A5577D68-4216-777A-D800-1B7B6161F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836"/>
            <a:stretch/>
          </p:blipFill>
          <p:spPr>
            <a:xfrm rot="1197429">
              <a:off x="1694903" y="2181969"/>
              <a:ext cx="414626" cy="820870"/>
            </a:xfrm>
            <a:prstGeom prst="rect">
              <a:avLst/>
            </a:prstGeom>
          </p:spPr>
        </p:pic>
        <p:pic>
          <p:nvPicPr>
            <p:cNvPr id="28" name="Picture 77">
              <a:extLst>
                <a:ext uri="{FF2B5EF4-FFF2-40B4-BE49-F238E27FC236}">
                  <a16:creationId xmlns:a16="http://schemas.microsoft.com/office/drawing/2014/main" id="{1A0ECEF6-ADDC-2572-5E4C-6F1F225885A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5721201" y="2542959"/>
              <a:ext cx="1408748" cy="1478213"/>
            </a:xfrm>
            <a:prstGeom prst="ellipse">
              <a:avLst/>
            </a:prstGeom>
          </p:spPr>
        </p:pic>
        <p:pic>
          <p:nvPicPr>
            <p:cNvPr id="29" name="Inhaltsplatzhalter 7">
              <a:extLst>
                <a:ext uri="{FF2B5EF4-FFF2-40B4-BE49-F238E27FC236}">
                  <a16:creationId xmlns:a16="http://schemas.microsoft.com/office/drawing/2014/main" id="{3C7C1FC9-8766-CFBF-8630-F17DD7ACD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91531">
              <a:off x="553989" y="2460987"/>
              <a:ext cx="1179271" cy="1121134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F358C3E-63FF-8DEE-6167-39D8DA81DD42}"/>
                </a:ext>
              </a:extLst>
            </p:cNvPr>
            <p:cNvGrpSpPr/>
            <p:nvPr/>
          </p:nvGrpSpPr>
          <p:grpSpPr>
            <a:xfrm>
              <a:off x="3248710" y="2035434"/>
              <a:ext cx="2366922" cy="304833"/>
              <a:chOff x="2565751" y="2650136"/>
              <a:chExt cx="1960259" cy="240013"/>
            </a:xfrm>
          </p:grpSpPr>
          <p:sp>
            <p:nvSpPr>
              <p:cNvPr id="31" name="Isosceles Triangle 76">
                <a:extLst>
                  <a:ext uri="{FF2B5EF4-FFF2-40B4-BE49-F238E27FC236}">
                    <a16:creationId xmlns:a16="http://schemas.microsoft.com/office/drawing/2014/main" id="{A90543C2-B67F-5012-E772-B99364943F63}"/>
                  </a:ext>
                </a:extLst>
              </p:cNvPr>
              <p:cNvSpPr>
                <a:spLocks/>
              </p:cNvSpPr>
              <p:nvPr/>
            </p:nvSpPr>
            <p:spPr>
              <a:xfrm rot="6753006">
                <a:off x="4400083" y="2697002"/>
                <a:ext cx="120685" cy="131169"/>
              </a:xfrm>
              <a:prstGeom prst="triangle">
                <a:avLst/>
              </a:prstGeom>
              <a:solidFill>
                <a:srgbClr val="073C62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32" name="Textfeld 47">
                <a:extLst>
                  <a:ext uri="{FF2B5EF4-FFF2-40B4-BE49-F238E27FC236}">
                    <a16:creationId xmlns:a16="http://schemas.microsoft.com/office/drawing/2014/main" id="{BE979303-97EB-8671-1F6E-FA3E3F3BEF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5751" y="2650136"/>
                <a:ext cx="1318693" cy="24001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7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dirty="0">
                    <a:ln>
                      <a:noFill/>
                    </a:ln>
                    <a:effectLst/>
                    <a:uLnTx/>
                    <a:uFillTx/>
                    <a:latin typeface="Bosch Office Sans" pitchFamily="34" charset="0"/>
                    <a:ea typeface="+mn-ea"/>
                    <a:cs typeface="+mn-cs"/>
                  </a:rPr>
                  <a:t>Crash detection</a:t>
                </a:r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45AA95-86DC-2008-47E9-47296AD2375E}"/>
                </a:ext>
              </a:extLst>
            </p:cNvPr>
            <p:cNvSpPr/>
            <p:nvPr/>
          </p:nvSpPr>
          <p:spPr>
            <a:xfrm>
              <a:off x="3887542" y="1746281"/>
              <a:ext cx="286916" cy="286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119FFF4-905C-28F3-AC3E-983132073C05}"/>
                </a:ext>
              </a:extLst>
            </p:cNvPr>
            <p:cNvSpPr/>
            <p:nvPr/>
          </p:nvSpPr>
          <p:spPr>
            <a:xfrm>
              <a:off x="4044595" y="4385326"/>
              <a:ext cx="286916" cy="286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AE20929-4D2D-A9C0-1DBB-C40EAE33D7B9}"/>
                </a:ext>
              </a:extLst>
            </p:cNvPr>
            <p:cNvSpPr/>
            <p:nvPr/>
          </p:nvSpPr>
          <p:spPr>
            <a:xfrm>
              <a:off x="8270884" y="2375261"/>
              <a:ext cx="286916" cy="286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634FBA6-699A-C58E-B8F8-51318CC27650}"/>
                </a:ext>
              </a:extLst>
            </p:cNvPr>
            <p:cNvSpPr/>
            <p:nvPr/>
          </p:nvSpPr>
          <p:spPr>
            <a:xfrm>
              <a:off x="7724277" y="3618037"/>
              <a:ext cx="286916" cy="286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CAB0FC5-17A3-7704-084A-551217E112A6}"/>
                </a:ext>
              </a:extLst>
            </p:cNvPr>
            <p:cNvSpPr/>
            <p:nvPr/>
          </p:nvSpPr>
          <p:spPr>
            <a:xfrm>
              <a:off x="5909558" y="1356554"/>
              <a:ext cx="286916" cy="286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</a:t>
              </a:r>
            </a:p>
          </p:txBody>
        </p:sp>
        <p:pic>
          <p:nvPicPr>
            <p:cNvPr id="48" name="Picture 47" descr="Logo&#10;&#10;Description automatically generated with low confidence">
              <a:extLst>
                <a:ext uri="{FF2B5EF4-FFF2-40B4-BE49-F238E27FC236}">
                  <a16:creationId xmlns:a16="http://schemas.microsoft.com/office/drawing/2014/main" id="{396402B1-4659-18A1-6F5C-EF01B33B2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44" t="33749" r="8828" b="28750"/>
            <a:stretch/>
          </p:blipFill>
          <p:spPr>
            <a:xfrm>
              <a:off x="5677538" y="2190710"/>
              <a:ext cx="1335024" cy="298623"/>
            </a:xfrm>
            <a:prstGeom prst="rect">
              <a:avLst/>
            </a:prstGeom>
          </p:spPr>
        </p:pic>
      </p:grpSp>
      <p:pic>
        <p:nvPicPr>
          <p:cNvPr id="51" name="Grafik 8">
            <a:extLst>
              <a:ext uri="{FF2B5EF4-FFF2-40B4-BE49-F238E27FC236}">
                <a16:creationId xmlns:a16="http://schemas.microsoft.com/office/drawing/2014/main" id="{EF9CAB07-2F1F-5377-D1CA-52201DE307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E718E369-C6BB-CE9E-2BC4-688E2EED9AFB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D486130-5DB9-6108-5D6E-B98C8AE8CCC8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57E00CE-A624-D136-A2A0-0BDC0690D04B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655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 dirty="0"/>
              <a:t>Einleitung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Unfallerkennungsalgorithmus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CC0E9B1-E6D2-41B7-BE36-116C4CE8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</a:t>
            </a:fld>
            <a:endParaRPr lang="en-US" noProof="1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F55F89D-5646-4A8E-9F27-8177B24CCA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3 Features:</a:t>
            </a:r>
          </a:p>
          <a:p>
            <a:pPr lvl="1"/>
            <a:r>
              <a:rPr lang="de-DE" dirty="0" err="1">
                <a:solidFill>
                  <a:srgbClr val="000000"/>
                </a:solidFill>
              </a:rPr>
              <a:t>CollisionHit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lang="de-DE" dirty="0" err="1">
                <a:solidFill>
                  <a:srgbClr val="000000"/>
                </a:solidFill>
              </a:rPr>
              <a:t>GroundHit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lang="de-DE" dirty="0" err="1">
                <a:solidFill>
                  <a:srgbClr val="000000"/>
                </a:solidFill>
              </a:rPr>
              <a:t>TipOver</a:t>
            </a:r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Manuelle Aktivierung notwendig</a:t>
            </a:r>
          </a:p>
          <a:p>
            <a:r>
              <a:rPr lang="de-DE" dirty="0">
                <a:solidFill>
                  <a:srgbClr val="000000"/>
                </a:solidFill>
              </a:rPr>
              <a:t>Bildschirm immer an</a:t>
            </a:r>
          </a:p>
          <a:p>
            <a:pPr marL="0" indent="0">
              <a:buNone/>
            </a:pPr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Anzahl der Nutzer Q4/2021: 	1190</a:t>
            </a:r>
          </a:p>
          <a:p>
            <a:r>
              <a:rPr lang="de-DE" dirty="0">
                <a:solidFill>
                  <a:srgbClr val="000000"/>
                </a:solidFill>
              </a:rPr>
              <a:t>Anzahl der Motorräder 2021: 	4,6 Millionen</a:t>
            </a:r>
          </a:p>
          <a:p>
            <a:endParaRPr lang="de-DE" dirty="0"/>
          </a:p>
        </p:txBody>
      </p:sp>
      <p:pic>
        <p:nvPicPr>
          <p:cNvPr id="9" name="Inhaltsplatzhalter 10">
            <a:extLst>
              <a:ext uri="{FF2B5EF4-FFF2-40B4-BE49-F238E27FC236}">
                <a16:creationId xmlns:a16="http://schemas.microsoft.com/office/drawing/2014/main" id="{9B9DC6F2-4645-4B7D-8118-8C7EBE298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27" y="1295400"/>
            <a:ext cx="3235271" cy="4241800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BE36DFD-F78B-405E-8BB5-9C4AC8BDC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197746C-91CF-E68E-3FBD-807FFB27B3E2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D829F7-50CB-7707-24A1-5932C0760CC2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67E5B5-8E93-8171-4D1B-E0DAF4B9210C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813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Nutzerumfrage: Q4/2021</a:t>
            </a:r>
          </a:p>
        </p:txBody>
      </p:sp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Pocket-Mode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3DF447A-9809-4680-8CFB-58B99B10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6</a:t>
            </a:fld>
            <a:endParaRPr lang="en-US" noProof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487EBB6-5AE7-4AEB-9F2C-11F617B81197}"/>
              </a:ext>
            </a:extLst>
          </p:cNvPr>
          <p:cNvSpPr txBox="1"/>
          <p:nvPr/>
        </p:nvSpPr>
        <p:spPr>
          <a:xfrm>
            <a:off x="9262552" y="5335025"/>
            <a:ext cx="1097238" cy="1875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Spiegel-Institute.de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2B28CEA-0380-4E51-B605-FACB230EC09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"/>
          <a:stretch/>
        </p:blipFill>
        <p:spPr>
          <a:xfrm>
            <a:off x="609835" y="1285589"/>
            <a:ext cx="9750383" cy="4049436"/>
          </a:xfrm>
        </p:spPr>
      </p:pic>
      <p:sp>
        <p:nvSpPr>
          <p:cNvPr id="3" name="Gewitterblitz 2">
            <a:extLst>
              <a:ext uri="{FF2B5EF4-FFF2-40B4-BE49-F238E27FC236}">
                <a16:creationId xmlns:a16="http://schemas.microsoft.com/office/drawing/2014/main" id="{82150172-A099-47E2-912A-A7A391E9F69D}"/>
              </a:ext>
            </a:extLst>
          </p:cNvPr>
          <p:cNvSpPr/>
          <p:nvPr/>
        </p:nvSpPr>
        <p:spPr>
          <a:xfrm flipH="1">
            <a:off x="8089053" y="1713653"/>
            <a:ext cx="651933" cy="465667"/>
          </a:xfrm>
          <a:prstGeom prst="lightningBolt">
            <a:avLst/>
          </a:prstGeom>
          <a:solidFill>
            <a:srgbClr val="FF000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9" name="Gewitterblitz 8">
            <a:extLst>
              <a:ext uri="{FF2B5EF4-FFF2-40B4-BE49-F238E27FC236}">
                <a16:creationId xmlns:a16="http://schemas.microsoft.com/office/drawing/2014/main" id="{3787BE2A-577E-4E78-95E0-924B703F8353}"/>
              </a:ext>
            </a:extLst>
          </p:cNvPr>
          <p:cNvSpPr/>
          <p:nvPr/>
        </p:nvSpPr>
        <p:spPr>
          <a:xfrm flipH="1">
            <a:off x="6628553" y="4312073"/>
            <a:ext cx="651933" cy="465667"/>
          </a:xfrm>
          <a:prstGeom prst="lightningBolt">
            <a:avLst/>
          </a:prstGeom>
          <a:solidFill>
            <a:srgbClr val="FF000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196A0B0-AA3C-419F-B147-9C222278F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F7F3FF5-5B34-D732-971B-B3656E176BFA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8681EC-75CA-1BCF-CBA6-E6A0C8D9EC24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B936F3-3BD6-CB2A-C01D-70B8BE92C9D3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9516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Erste Schritte der Entwicklung</a:t>
            </a:r>
          </a:p>
        </p:txBody>
      </p:sp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Pocket-Mode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DE21CD-FC13-421E-9350-7D43B1B1DD5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32" y="1296000"/>
            <a:ext cx="10450799" cy="4168801"/>
          </a:xfrm>
        </p:spPr>
        <p:txBody>
          <a:bodyPr lIns="0" tIns="0" rIns="0" bIns="0"/>
          <a:lstStyle/>
          <a:p>
            <a:r>
              <a:rPr lang="de-DE" dirty="0">
                <a:solidFill>
                  <a:srgbClr val="000000"/>
                </a:solidFill>
              </a:rPr>
              <a:t>Proof </a:t>
            </a:r>
            <a:r>
              <a:rPr lang="de-DE" dirty="0" err="1">
                <a:solidFill>
                  <a:srgbClr val="000000"/>
                </a:solidFill>
              </a:rPr>
              <a:t>of</a:t>
            </a:r>
            <a:r>
              <a:rPr lang="de-DE" dirty="0">
                <a:solidFill>
                  <a:srgbClr val="000000"/>
                </a:solidFill>
              </a:rPr>
              <a:t> Concept: </a:t>
            </a:r>
          </a:p>
          <a:p>
            <a:pPr marL="457200" lvl="1" indent="0">
              <a:buNone/>
            </a:pPr>
            <a:r>
              <a:rPr lang="de-DE" dirty="0">
                <a:solidFill>
                  <a:srgbClr val="000000"/>
                </a:solidFill>
              </a:rPr>
              <a:t>Kann der bisherige Crash-Algorithmus kann für den </a:t>
            </a:r>
            <a:r>
              <a:rPr lang="de-DE" dirty="0" err="1">
                <a:solidFill>
                  <a:srgbClr val="000000"/>
                </a:solidFill>
              </a:rPr>
              <a:t>Pocketmode</a:t>
            </a:r>
            <a:r>
              <a:rPr lang="de-DE" dirty="0">
                <a:solidFill>
                  <a:srgbClr val="000000"/>
                </a:solidFill>
              </a:rPr>
              <a:t> prinzipiell verwendet werden?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Was sind die Unterschiede zwischen den Befestigungs- bzw. Transportpositionen (Lenkerhalterung, Tankrucksack, Jackentasche, …)?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3F094E7-B171-4A01-AB39-2E92F33C5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7</a:t>
            </a:fld>
            <a:endParaRPr lang="en-US" noProof="1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CC6AD15-6BF8-402A-BF04-7B59F24D3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2F27F28-9ECC-0D0A-2DA9-18575EDDC25F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F7EF29-BAB7-BB6D-89C3-94B3051888D4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5C256C-CCC4-AF60-0B59-45C4AABC247D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19935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6698DE-4E29-43B8-9C50-815AC60C7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Use- und Edgecases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7DD62D-0C2C-4F51-B550-FE6391B3DE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D9EEDF-66A1-47EB-A353-856C7C39B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8</a:t>
            </a:fld>
            <a:endParaRPr lang="en-US" noProof="1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8D515FD1-0CFC-41C3-B05F-1DF64C19DCB0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329198180"/>
              </p:ext>
            </p:extLst>
          </p:nvPr>
        </p:nvGraphicFramePr>
        <p:xfrm>
          <a:off x="1670208" y="1110316"/>
          <a:ext cx="7629208" cy="4321340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3814604">
                  <a:extLst>
                    <a:ext uri="{9D8B030D-6E8A-4147-A177-3AD203B41FA5}">
                      <a16:colId xmlns:a16="http://schemas.microsoft.com/office/drawing/2014/main" val="2970019339"/>
                    </a:ext>
                  </a:extLst>
                </a:gridCol>
                <a:gridCol w="3814604">
                  <a:extLst>
                    <a:ext uri="{9D8B030D-6E8A-4147-A177-3AD203B41FA5}">
                      <a16:colId xmlns:a16="http://schemas.microsoft.com/office/drawing/2014/main" val="3349090975"/>
                    </a:ext>
                  </a:extLst>
                </a:gridCol>
              </a:tblGrid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Szenario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>
                          <a:effectLst/>
                        </a:rPr>
                        <a:t>Mögliche Gegenmaßnahmen</a:t>
                      </a:r>
                      <a:endParaRPr lang="de-DE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695523"/>
                  </a:ext>
                </a:extLst>
              </a:tr>
              <a:tr h="72022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Oberkörper bewegen (Lehnen, umdrehen…usw.)</a:t>
                      </a:r>
                      <a:endParaRPr lang="de-DE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71376518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Normales Fahren</a:t>
                      </a:r>
                      <a:endParaRPr lang="de-DE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6535174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Motorrad abstellen</a:t>
                      </a:r>
                      <a:endParaRPr lang="de-DE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197307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Laufen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>
                          <a:effectLst/>
                        </a:rPr>
                        <a:t>Lauferkennung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4811961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Handy in der Hand nehmen/nutzen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Phone-lifting-Funktion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17674259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Handy in der Tasche rutscht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800" u="none" strike="noStrike" dirty="0">
                          <a:effectLst/>
                        </a:rPr>
                        <a:t>Angemessene Nachkalibrierung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Bosch Office Sans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6448341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Ab- und Aufsteigen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Ausführliches Testen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5824114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Auf dem Motorrad (Fußraste) stehen</a:t>
                      </a:r>
                      <a:endParaRPr lang="de-DE" sz="1800" b="0" i="0" u="none" strike="noStrike" dirty="0">
                        <a:solidFill>
                          <a:srgbClr val="9C57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Ausführliches Testen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15081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Anhalten</a:t>
                      </a:r>
                      <a:endParaRPr lang="de-DE" sz="1800" b="0" i="0" u="none" strike="noStrike" dirty="0">
                        <a:solidFill>
                          <a:srgbClr val="9C57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Ausführliches Testen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03035988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72394726"/>
                  </a:ext>
                </a:extLst>
              </a:tr>
            </a:tbl>
          </a:graphicData>
        </a:graphic>
      </p:graphicFrame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F51D143E-9954-4C73-A1CD-1033B5C77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36330"/>
              </p:ext>
            </p:extLst>
          </p:nvPr>
        </p:nvGraphicFramePr>
        <p:xfrm>
          <a:off x="493490" y="4654413"/>
          <a:ext cx="456564" cy="777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6564">
                  <a:extLst>
                    <a:ext uri="{9D8B030D-6E8A-4147-A177-3AD203B41FA5}">
                      <a16:colId xmlns:a16="http://schemas.microsoft.com/office/drawing/2014/main" val="808306995"/>
                    </a:ext>
                  </a:extLst>
                </a:gridCol>
              </a:tblGrid>
              <a:tr h="200283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662089"/>
                  </a:ext>
                </a:extLst>
              </a:tr>
              <a:tr h="200283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89204"/>
                  </a:ext>
                </a:extLst>
              </a:tr>
              <a:tr h="200283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NIO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347423"/>
                  </a:ext>
                </a:extLst>
              </a:tr>
            </a:tbl>
          </a:graphicData>
        </a:graphic>
      </p:graphicFrame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C02F99D6-03A2-46A0-B3EE-7739FDBD2619}"/>
              </a:ext>
            </a:extLst>
          </p:cNvPr>
          <p:cNvSpPr/>
          <p:nvPr/>
        </p:nvSpPr>
        <p:spPr>
          <a:xfrm>
            <a:off x="1266666" y="2993483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346F1CB5-E04B-46EA-AF06-0E8CCB7A2CAF}"/>
              </a:ext>
            </a:extLst>
          </p:cNvPr>
          <p:cNvSpPr/>
          <p:nvPr/>
        </p:nvSpPr>
        <p:spPr>
          <a:xfrm>
            <a:off x="1266668" y="4796080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728BC1F4-713B-477D-AD8E-6729D3082A9F}"/>
              </a:ext>
            </a:extLst>
          </p:cNvPr>
          <p:cNvSpPr/>
          <p:nvPr/>
        </p:nvSpPr>
        <p:spPr>
          <a:xfrm>
            <a:off x="1266667" y="4095055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46AADC14-184F-4A76-9028-E55DF135190F}"/>
              </a:ext>
            </a:extLst>
          </p:cNvPr>
          <p:cNvSpPr/>
          <p:nvPr/>
        </p:nvSpPr>
        <p:spPr>
          <a:xfrm>
            <a:off x="1266669" y="4470768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899AC23-C4CC-4FB0-9015-24A381941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613A074-91AF-0F80-0526-606C96A78A24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4D6B21-8BFF-2FC3-7964-3FCCB4101B29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CD61AB-A7DD-FAC6-3DC4-52A950C787D8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10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Lauferkennung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34BB2F14-FF7A-4B8F-8A2A-A5FE5E9898C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05200" y="1296000"/>
                <a:ext cx="5279612" cy="4240800"/>
              </a:xfrm>
            </p:spPr>
            <p:txBody>
              <a:bodyPr lIns="0" tIns="0" rIns="0" bIns="0"/>
              <a:lstStyle/>
              <a:p>
                <a:r>
                  <a:rPr lang="de-DE" dirty="0">
                    <a:solidFill>
                      <a:srgbClr val="000000"/>
                    </a:solidFill>
                  </a:rPr>
                  <a:t>Frequenzbasierete Lauferkennung</a:t>
                </a: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Hypothese: Pattern erkennen. </a:t>
                </a:r>
              </a:p>
              <a:p>
                <a:pPr marL="457200" lvl="1" indent="0">
                  <a:buNone/>
                </a:pPr>
                <a:r>
                  <a:rPr lang="de-DE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𝐿𝑎𝑢𝑓𝑒𝑛</m:t>
                        </m:r>
                      </m:sub>
                    </m:sSub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=0,5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𝑏𝑖𝑠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2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</a:rPr>
                  <a:t>;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𝐹𝑎h𝑟𝑒𝑛</m:t>
                        </m:r>
                      </m:sub>
                    </m:sSub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&gt;7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de-DE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Modell: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Komplexeres Signal erzeugen und testen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FFT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Richtungsunabhängig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𝐴𝑐𝑐</m:t>
                        </m:r>
                      </m:e>
                      <m:sub>
                        <m:r>
                          <a:rPr lang="de-DE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𝑒𝑡𝑟𝑎𝑔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rgbClr val="000000"/>
                    </a:solidFill>
                  </a:rPr>
                  <a:t>)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Modell testen</a:t>
                </a: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Ergebnis: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Frequenzerkennung funktioniert </a:t>
                </a:r>
                <a:endParaRPr lang="de-DE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Entscheidungsbaum notwendig</a:t>
                </a:r>
                <a:endParaRPr lang="de-DE" dirty="0">
                  <a:solidFill>
                    <a:srgbClr val="000000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34BB2F14-FF7A-4B8F-8A2A-A5FE5E989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05200" y="1296000"/>
                <a:ext cx="5279612" cy="4240800"/>
              </a:xfrm>
              <a:blipFill>
                <a:blip r:embed="rId4"/>
                <a:stretch>
                  <a:fillRect l="-2540" t="-172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BF6FA1-6418-4DE0-99D4-1E4BD0BE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9</a:t>
            </a:fld>
            <a:endParaRPr lang="en-US" noProof="1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2368CB8-D157-444C-8E01-B190B9564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pic>
        <p:nvPicPr>
          <p:cNvPr id="11" name="Inhaltsplatzhalter 7">
            <a:extLst>
              <a:ext uri="{FF2B5EF4-FFF2-40B4-BE49-F238E27FC236}">
                <a16:creationId xmlns:a16="http://schemas.microsoft.com/office/drawing/2014/main" id="{D6F7F964-6246-ED4E-3957-0A23D64654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8" t="5959" r="7462"/>
          <a:stretch/>
        </p:blipFill>
        <p:spPr>
          <a:xfrm>
            <a:off x="5512614" y="1722356"/>
            <a:ext cx="4914900" cy="2725899"/>
          </a:xfrm>
          <a:ln>
            <a:solidFill>
              <a:schemeClr val="accent1"/>
            </a:solidFill>
          </a:ln>
        </p:spPr>
      </p:pic>
      <p:sp>
        <p:nvSpPr>
          <p:cNvPr id="12" name="Textfeld 2">
            <a:extLst>
              <a:ext uri="{FF2B5EF4-FFF2-40B4-BE49-F238E27FC236}">
                <a16:creationId xmlns:a16="http://schemas.microsoft.com/office/drawing/2014/main" id="{B3F30296-5297-CE35-24F3-8928063AB563}"/>
              </a:ext>
            </a:extLst>
          </p:cNvPr>
          <p:cNvSpPr txBox="1"/>
          <p:nvPr/>
        </p:nvSpPr>
        <p:spPr>
          <a:xfrm>
            <a:off x="5484600" y="4448255"/>
            <a:ext cx="4913999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Abb. 2: ACC-Signal des Laufens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C6397D-07D0-5F21-878D-92ED87F8C221}"/>
              </a:ext>
            </a:extLst>
          </p:cNvPr>
          <p:cNvGrpSpPr/>
          <p:nvPr/>
        </p:nvGrpSpPr>
        <p:grpSpPr>
          <a:xfrm>
            <a:off x="1483995" y="5694630"/>
            <a:ext cx="371475" cy="109905"/>
            <a:chOff x="1483995" y="5694630"/>
            <a:chExt cx="371475" cy="10990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8C2706-AA8C-03DE-075D-C7ECC2893921}"/>
                </a:ext>
              </a:extLst>
            </p:cNvPr>
            <p:cNvSpPr/>
            <p:nvPr/>
          </p:nvSpPr>
          <p:spPr>
            <a:xfrm>
              <a:off x="1483995" y="5694630"/>
              <a:ext cx="371475" cy="1099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9BA3BC-848E-DF27-3908-AF7FB4893A0E}"/>
                </a:ext>
              </a:extLst>
            </p:cNvPr>
            <p:cNvSpPr txBox="1"/>
            <p:nvPr/>
          </p:nvSpPr>
          <p:spPr>
            <a:xfrm>
              <a:off x="1501140" y="5694630"/>
              <a:ext cx="354330" cy="931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01.12.2022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839064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TEMPLATEVERSION" val="2.0"/>
  <p:tag name="MLLANGUAGE" val="deu"/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SAXMLCOMPANYNAME" val="bosch"/>
  <p:tag name="SAXMLTEMPLATE" val="presentation_169"/>
  <p:tag name="SAXCONVERTED" val="2"/>
  <p:tag name="SAXCONVERSION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heme/theme1.xml><?xml version="1.0" encoding="utf-8"?>
<a:theme xmlns:a="http://schemas.openxmlformats.org/drawingml/2006/main" name="Bosch 2022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924039-0E61-4818-99E1-D362E68D7D91}" vid="{B6C1A3BA-AF47-4731-9FD9-D2E65E1AD3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osch Blau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007BC0"/>
    </a:accent1>
    <a:accent2>
      <a:srgbClr val="004975"/>
    </a:accent2>
    <a:accent3>
      <a:srgbClr val="007BC0"/>
    </a:accent3>
    <a:accent4>
      <a:srgbClr val="004975"/>
    </a:accent4>
    <a:accent5>
      <a:srgbClr val="007BC0"/>
    </a:accent5>
    <a:accent6>
      <a:srgbClr val="004975"/>
    </a:accent6>
    <a:hlink>
      <a:srgbClr val="738CB4"/>
    </a:hlink>
    <a:folHlink>
      <a:srgbClr val="B0BB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Anlagenvermerk</Label>
      <FrageVar>False</FrageVar>
      <Prefix/>
      <Suffix/>
      <WegfallVar/>
      <MussFeld>False</MussFeld>
      <InDokument>True</InDokument>
      <Sektion>AttachmentRemark</Sektion>
      <Reihenfolge>0</Reihenfolge>
    </Variable>
    <Variable>
      <Name>departmentshort</Name>
      <OrgInhalt>IOB/PAC2 | Darwish</OrgInhalt>
      <Wert>IOB/PAC2 | Darwish</Wert>
      <Platzhalter>False</Platzhalter>
      <DocDatenDialog>True</DocDatenDialog>
      <Label>Urhebervermerk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</OrgInhalt>
      <Wert>Intern</Wert>
      <Platzhalter>False</Platzhalter>
      <DocDatenDialog>True</DocDatenDialog>
      <Label>Vertraulichkeitsvermerk</Label>
      <FrageVar>False</FrageVar>
      <Prefix/>
      <Suffix/>
      <WegfallVar/>
      <ComboBox>
        <Option>Intern</Option>
        <Option>Vertraulich</Option>
        <Option>Streng vertraulich</Option>
        <Option/>
      </ComboBox>
      <MussFeld>False</MussFeld>
      <InDokument>True</InDokument>
      <Sektion>Bosch_footer_1</Sektion>
      <Reihenfolge>0</Reihenfolge>
    </Variable>
    <Variable>
      <Name>copyright</Name>
      <OrgInhalt>© Bosch.IO GmbH 2022. All rights reserved, also regarding any disposal, exploitation, reproduction, editing, distribution as well as in the event of applications for industrial property rights.</OrgInhalt>
      <Wert>© Bosch.IO GmbH 2022. All rights reserved, also regarding any disposal, exploitation, reproduction, editing, distribution as well as in the event of applications for industrial property rights.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10.10.2022</OrgInhalt>
      <Wert>15.11.2022</Wert>
      <Platzhalter>False</Platzhalter>
      <DocDatenDialog>True</DocDatenDialog>
      <Label>Datum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Ablagevermerk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2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Props1.xml><?xml version="1.0" encoding="utf-8"?>
<ds:datastoreItem xmlns:ds="http://schemas.openxmlformats.org/officeDocument/2006/customXml" ds:itemID="{B4578F31-4007-4E1E-BDCF-C1D404922F93}">
  <ds:schemaRefs/>
</ds:datastoreItem>
</file>

<file path=customXml/itemProps2.xml><?xml version="1.0" encoding="utf-8"?>
<ds:datastoreItem xmlns:ds="http://schemas.openxmlformats.org/officeDocument/2006/customXml" ds:itemID="{D0252559-44F8-474C-B66D-E357B88E32C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919</Words>
  <Application>Microsoft Office PowerPoint</Application>
  <PresentationFormat>Custom</PresentationFormat>
  <Paragraphs>361</Paragraphs>
  <Slides>29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Bosch Office Sans</vt:lpstr>
      <vt:lpstr>Calibri</vt:lpstr>
      <vt:lpstr>Cambria Math</vt:lpstr>
      <vt:lpstr>Symbol</vt:lpstr>
      <vt:lpstr>Wingdings</vt:lpstr>
      <vt:lpstr>Bosch 2022</vt:lpstr>
      <vt:lpstr>Spezialisierung einer Unfallerkennung am Zweirad mittels Smartphone auf Unabhängigkeit der Trageposition</vt:lpstr>
      <vt:lpstr>PowerPoint Presentation</vt:lpstr>
      <vt:lpstr>Statistik und Fakten</vt:lpstr>
      <vt:lpstr>Bosch Help Connect</vt:lpstr>
      <vt:lpstr>Unfallerkennungsalgorithmus</vt:lpstr>
      <vt:lpstr>Nutzerumfrage: Q4/2021</vt:lpstr>
      <vt:lpstr>Erste Schritte der Entwicklung</vt:lpstr>
      <vt:lpstr>Use- und Edgecases</vt:lpstr>
      <vt:lpstr>Lauferkennung</vt:lpstr>
      <vt:lpstr>Lauferkennung: Entscheidungsbaum</vt:lpstr>
      <vt:lpstr>Verifikationsversuche – Plannung </vt:lpstr>
      <vt:lpstr>Verifikationsversuche – Durchführung</vt:lpstr>
      <vt:lpstr>Verifikationsversuche – Ground truth </vt:lpstr>
      <vt:lpstr>Ergebnisse – Lauferkennung </vt:lpstr>
      <vt:lpstr>Ausblick</vt:lpstr>
      <vt:lpstr>Zusammenfassung (Ergebnisse)</vt:lpstr>
      <vt:lpstr>PowerPoint Presentation</vt:lpstr>
      <vt:lpstr>PowerPoint Presentation</vt:lpstr>
      <vt:lpstr>Spezialisierung einer Unfallerkennung am Zweirad mittels Smartphone auf Unabhängigkeit der Trageposition</vt:lpstr>
      <vt:lpstr>PowerPoint Presentation</vt:lpstr>
      <vt:lpstr>Statistik und Fakten</vt:lpstr>
      <vt:lpstr>Statistik und Fakten</vt:lpstr>
      <vt:lpstr>Use- und Edgecases</vt:lpstr>
      <vt:lpstr>Lauferkennung</vt:lpstr>
      <vt:lpstr>Lauferkennung</vt:lpstr>
      <vt:lpstr>Ergebnisse – Anhalten (Fuß runtersetzen)</vt:lpstr>
      <vt:lpstr>PowerPoint Presentation</vt:lpstr>
      <vt:lpstr>PowerPoint Presentation</vt:lpstr>
      <vt:lpstr>Spezialisierung einer Unfallerkennung am Zweirad mittels Smartphone auf Unabhängigkeit der Trageposition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Darwish Oays (IOB/PAC2)</dc:creator>
  <cp:lastModifiedBy>Oays Dar</cp:lastModifiedBy>
  <cp:revision>192</cp:revision>
  <cp:lastPrinted>2022-12-21T17:22:14Z</cp:lastPrinted>
  <dcterms:created xsi:type="dcterms:W3CDTF">2018-01-19T09:06:36Z</dcterms:created>
  <dcterms:modified xsi:type="dcterms:W3CDTF">2022-12-21T17:27:59Z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